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21388388" cy="30275213"/>
  <p:notesSz cx="6858000" cy="9144000"/>
  <p:defaultTextStyle>
    <a:defPPr>
      <a:defRPr lang="en-US"/>
    </a:defPPr>
    <a:lvl1pPr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488" indent="-1006975"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0976" indent="-2013950"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463" indent="-3020927"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1951" indent="-4027902"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559"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1072"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585"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8095"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6" userDrawn="1">
          <p15:clr>
            <a:srgbClr val="A4A3A4"/>
          </p15:clr>
        </p15:guide>
        <p15:guide id="2" pos="673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0" autoAdjust="0"/>
    <p:restoredTop sz="95588" autoAdjust="0"/>
  </p:normalViewPr>
  <p:slideViewPr>
    <p:cSldViewPr>
      <p:cViewPr>
        <p:scale>
          <a:sx n="33" d="100"/>
          <a:sy n="33" d="100"/>
        </p:scale>
        <p:origin x="1094" y="-1947"/>
      </p:cViewPr>
      <p:guideLst>
        <p:guide orient="horz" pos="9536"/>
        <p:guide pos="67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2681" y="72"/>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771ED9-286A-4ECA-B4DC-F9D6B1303321}" type="datetimeFigureOut">
              <a:rPr lang="en-US" smtClean="0"/>
              <a:t>2/16/2026</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F21BB4-C791-4420-86CC-52656AA57772}" type="slidenum">
              <a:rPr lang="en-US" smtClean="0"/>
              <a:t>‹#›</a:t>
            </a:fld>
            <a:endParaRPr lang="en-US"/>
          </a:p>
        </p:txBody>
      </p:sp>
    </p:spTree>
    <p:extLst>
      <p:ext uri="{BB962C8B-B14F-4D97-AF65-F5344CB8AC3E}">
        <p14:creationId xmlns:p14="http://schemas.microsoft.com/office/powerpoint/2010/main" val="502680608"/>
      </p:ext>
    </p:extLst>
  </p:cSld>
  <p:clrMap bg1="lt1" tx1="dk1" bg2="lt2" tx2="dk2" accent1="accent1" accent2="accent2" accent3="accent3" accent4="accent4" accent5="accent5" accent6="accent6" hlink="hlink" folHlink="folHlink"/>
  <p:notesStyle>
    <a:lvl1pPr marL="0" algn="l" defTabSz="2108515" rtl="0" eaLnBrk="1" latinLnBrk="0" hangingPunct="1">
      <a:defRPr sz="2767" kern="1200">
        <a:solidFill>
          <a:schemeClr val="tx1"/>
        </a:solidFill>
        <a:latin typeface="+mn-lt"/>
        <a:ea typeface="+mn-ea"/>
        <a:cs typeface="+mn-cs"/>
      </a:defRPr>
    </a:lvl1pPr>
    <a:lvl2pPr marL="1054257" algn="l" defTabSz="2108515" rtl="0" eaLnBrk="1" latinLnBrk="0" hangingPunct="1">
      <a:defRPr sz="2767" kern="1200">
        <a:solidFill>
          <a:schemeClr val="tx1"/>
        </a:solidFill>
        <a:latin typeface="+mn-lt"/>
        <a:ea typeface="+mn-ea"/>
        <a:cs typeface="+mn-cs"/>
      </a:defRPr>
    </a:lvl2pPr>
    <a:lvl3pPr marL="2108515" algn="l" defTabSz="2108515" rtl="0" eaLnBrk="1" latinLnBrk="0" hangingPunct="1">
      <a:defRPr sz="2767" kern="1200">
        <a:solidFill>
          <a:schemeClr val="tx1"/>
        </a:solidFill>
        <a:latin typeface="+mn-lt"/>
        <a:ea typeface="+mn-ea"/>
        <a:cs typeface="+mn-cs"/>
      </a:defRPr>
    </a:lvl3pPr>
    <a:lvl4pPr marL="3162772" algn="l" defTabSz="2108515" rtl="0" eaLnBrk="1" latinLnBrk="0" hangingPunct="1">
      <a:defRPr sz="2767" kern="1200">
        <a:solidFill>
          <a:schemeClr val="tx1"/>
        </a:solidFill>
        <a:latin typeface="+mn-lt"/>
        <a:ea typeface="+mn-ea"/>
        <a:cs typeface="+mn-cs"/>
      </a:defRPr>
    </a:lvl4pPr>
    <a:lvl5pPr marL="4217030" algn="l" defTabSz="2108515" rtl="0" eaLnBrk="1" latinLnBrk="0" hangingPunct="1">
      <a:defRPr sz="2767" kern="1200">
        <a:solidFill>
          <a:schemeClr val="tx1"/>
        </a:solidFill>
        <a:latin typeface="+mn-lt"/>
        <a:ea typeface="+mn-ea"/>
        <a:cs typeface="+mn-cs"/>
      </a:defRPr>
    </a:lvl5pPr>
    <a:lvl6pPr marL="5271287" algn="l" defTabSz="2108515" rtl="0" eaLnBrk="1" latinLnBrk="0" hangingPunct="1">
      <a:defRPr sz="2767" kern="1200">
        <a:solidFill>
          <a:schemeClr val="tx1"/>
        </a:solidFill>
        <a:latin typeface="+mn-lt"/>
        <a:ea typeface="+mn-ea"/>
        <a:cs typeface="+mn-cs"/>
      </a:defRPr>
    </a:lvl6pPr>
    <a:lvl7pPr marL="6325545" algn="l" defTabSz="2108515" rtl="0" eaLnBrk="1" latinLnBrk="0" hangingPunct="1">
      <a:defRPr sz="2767" kern="1200">
        <a:solidFill>
          <a:schemeClr val="tx1"/>
        </a:solidFill>
        <a:latin typeface="+mn-lt"/>
        <a:ea typeface="+mn-ea"/>
        <a:cs typeface="+mn-cs"/>
      </a:defRPr>
    </a:lvl7pPr>
    <a:lvl8pPr marL="7379802" algn="l" defTabSz="2108515" rtl="0" eaLnBrk="1" latinLnBrk="0" hangingPunct="1">
      <a:defRPr sz="2767" kern="1200">
        <a:solidFill>
          <a:schemeClr val="tx1"/>
        </a:solidFill>
        <a:latin typeface="+mn-lt"/>
        <a:ea typeface="+mn-ea"/>
        <a:cs typeface="+mn-cs"/>
      </a:defRPr>
    </a:lvl8pPr>
    <a:lvl9pPr marL="8434060" algn="l" defTabSz="2108515" rtl="0" eaLnBrk="1" latinLnBrk="0" hangingPunct="1">
      <a:defRPr sz="27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F21BB4-C791-4420-86CC-52656AA57772}" type="slidenum">
              <a:rPr lang="en-US" smtClean="0"/>
              <a:t>1</a:t>
            </a:fld>
            <a:endParaRPr lang="en-US"/>
          </a:p>
        </p:txBody>
      </p:sp>
    </p:spTree>
    <p:extLst>
      <p:ext uri="{BB962C8B-B14F-4D97-AF65-F5344CB8AC3E}">
        <p14:creationId xmlns:p14="http://schemas.microsoft.com/office/powerpoint/2010/main" val="3561144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130" y="9404942"/>
            <a:ext cx="18180130" cy="6489549"/>
          </a:xfrm>
        </p:spPr>
        <p:txBody>
          <a:bodyPr/>
          <a:lstStyle/>
          <a:p>
            <a:r>
              <a:rPr lang="en-US"/>
              <a:t>Click to edit Master title style</a:t>
            </a:r>
          </a:p>
        </p:txBody>
      </p:sp>
      <p:sp>
        <p:nvSpPr>
          <p:cNvPr id="3" name="Subtitle 2"/>
          <p:cNvSpPr>
            <a:spLocks noGrp="1"/>
          </p:cNvSpPr>
          <p:nvPr>
            <p:ph type="subTitle" idx="1"/>
          </p:nvPr>
        </p:nvSpPr>
        <p:spPr>
          <a:xfrm>
            <a:off x="3208259" y="17155955"/>
            <a:ext cx="14971872" cy="7736999"/>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2/16/2026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2/16/2026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35046" y="5094933"/>
            <a:ext cx="11370007" cy="10849318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5020" y="5094933"/>
            <a:ext cx="33753551" cy="1084931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2/16/2026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2/16/2026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537" y="19454629"/>
            <a:ext cx="18180130" cy="6012994"/>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1689537" y="12831932"/>
            <a:ext cx="18180130" cy="6622700"/>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2/16/2026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5019" y="29672518"/>
            <a:ext cx="22561777"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43272" y="29672518"/>
            <a:ext cx="22561777"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2/16/2026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420" y="1212414"/>
            <a:ext cx="19249550" cy="504586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421" y="6776886"/>
            <a:ext cx="9450251"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1069421" y="9601169"/>
            <a:ext cx="9450251"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5006" y="6776886"/>
            <a:ext cx="9453965"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10865006" y="9601169"/>
            <a:ext cx="9453965"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2/16/2026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2/16/2026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2/16/2026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421" y="1205402"/>
            <a:ext cx="7036631" cy="5129967"/>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8362269" y="1205407"/>
            <a:ext cx="11956702" cy="25839056"/>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421" y="6335375"/>
            <a:ext cx="7036631" cy="2070908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2/16/2026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2273" y="21192650"/>
            <a:ext cx="12833033" cy="2501912"/>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4192273" y="2705147"/>
            <a:ext cx="12833033" cy="18165128"/>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4192273" y="23694563"/>
            <a:ext cx="12833033" cy="3553130"/>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2/16/2026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8792" y="1213079"/>
            <a:ext cx="19250806" cy="5045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8792" y="7064887"/>
            <a:ext cx="19250806" cy="1997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8791" y="28060972"/>
            <a:ext cx="4991881" cy="1611876"/>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2/16/2026</a:t>
            </a:fld>
            <a:endParaRPr lang="en-US"/>
          </a:p>
        </p:txBody>
      </p:sp>
      <p:sp>
        <p:nvSpPr>
          <p:cNvPr id="5" name="Footer Placeholder 4"/>
          <p:cNvSpPr>
            <a:spLocks noGrp="1"/>
          </p:cNvSpPr>
          <p:nvPr>
            <p:ph type="ftr" sz="quarter" idx="3"/>
          </p:nvPr>
        </p:nvSpPr>
        <p:spPr>
          <a:xfrm>
            <a:off x="7307072" y="28060972"/>
            <a:ext cx="6774246" cy="1611876"/>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27717" y="28060972"/>
            <a:ext cx="4991881" cy="1611876"/>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685082" y="3652119"/>
            <a:ext cx="19802200" cy="3708623"/>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a:spcBef>
                <a:spcPts val="0"/>
              </a:spcBef>
              <a:spcAft>
                <a:spcPts val="600"/>
              </a:spcAft>
            </a:pPr>
            <a:r>
              <a:rPr lang="en-US" sz="4600" dirty="0">
                <a:latin typeface="Times New Roman" panose="02020603050405020304" pitchFamily="18" charset="0"/>
                <a:ea typeface="MS Mincho" panose="02020609040205080304" pitchFamily="49" charset="-128"/>
              </a:rPr>
              <a:t>Beyond the Victors: Correcting Survivorship Bias in Organizational Analytics </a:t>
            </a:r>
          </a:p>
          <a:p>
            <a:pPr algn="ctr">
              <a:spcBef>
                <a:spcPts val="0"/>
              </a:spcBef>
              <a:spcAft>
                <a:spcPts val="600"/>
              </a:spcAft>
            </a:pPr>
            <a:r>
              <a:rPr lang="en-US" sz="4600" dirty="0">
                <a:latin typeface="Times New Roman" panose="02020603050405020304" pitchFamily="18" charset="0"/>
                <a:ea typeface="MS Mincho" panose="02020609040205080304" pitchFamily="49" charset="-128"/>
              </a:rPr>
              <a:t>with Explainable AI</a:t>
            </a:r>
          </a:p>
          <a:p>
            <a:pPr algn="ctr" defTabSz="1462667" eaLnBrk="1" fontAlgn="auto" hangingPunct="1">
              <a:spcBef>
                <a:spcPts val="0"/>
              </a:spcBef>
              <a:spcAft>
                <a:spcPts val="0"/>
              </a:spcAft>
              <a:defRPr/>
            </a:pPr>
            <a:endParaRPr lang="en-US" sz="2800" b="1" dirty="0">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2800" b="1" dirty="0" err="1">
                <a:latin typeface="Times New Roman" panose="02020603050405020304" pitchFamily="18" charset="0"/>
                <a:cs typeface="Times New Roman" panose="02020603050405020304" pitchFamily="18" charset="0"/>
              </a:rPr>
              <a:t>Seyed</a:t>
            </a:r>
            <a:r>
              <a:rPr lang="en-US" sz="2800" b="1" dirty="0">
                <a:latin typeface="Times New Roman" panose="02020603050405020304" pitchFamily="18" charset="0"/>
                <a:cs typeface="Times New Roman" panose="02020603050405020304" pitchFamily="18" charset="0"/>
              </a:rPr>
              <a:t> Mohsen </a:t>
            </a:r>
            <a:r>
              <a:rPr lang="en-US" sz="2800" b="1" dirty="0" err="1">
                <a:latin typeface="Times New Roman" panose="02020603050405020304" pitchFamily="18" charset="0"/>
                <a:cs typeface="Times New Roman" panose="02020603050405020304" pitchFamily="18" charset="0"/>
              </a:rPr>
              <a:t>Tofighi</a:t>
            </a:r>
            <a:r>
              <a:rPr lang="en-US" sz="2800" b="1" dirty="0">
                <a:latin typeface="Times New Roman" panose="02020603050405020304" pitchFamily="18" charset="0"/>
                <a:cs typeface="Times New Roman" panose="02020603050405020304" pitchFamily="18" charset="0"/>
              </a:rPr>
              <a:t>*, Hasan </a:t>
            </a:r>
            <a:r>
              <a:rPr lang="en-US" sz="2800" b="1" dirty="0" err="1">
                <a:latin typeface="Times New Roman" panose="02020603050405020304" pitchFamily="18" charset="0"/>
                <a:cs typeface="Times New Roman" panose="02020603050405020304" pitchFamily="18" charset="0"/>
              </a:rPr>
              <a:t>Pouladi</a:t>
            </a:r>
            <a:r>
              <a:rPr lang="en-US" sz="2800" b="1" dirty="0">
                <a:latin typeface="Times New Roman" panose="02020603050405020304" pitchFamily="18" charset="0"/>
                <a:cs typeface="Times New Roman" panose="02020603050405020304" pitchFamily="18" charset="0"/>
              </a:rPr>
              <a:t>.</a:t>
            </a:r>
            <a:endParaRPr lang="fa-IR" sz="2800" b="1"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2400" dirty="0">
                <a:latin typeface="Times New Roman" panose="02020603050405020304" pitchFamily="18" charset="0"/>
                <a:cs typeface="Times New Roman" panose="02020603050405020304" pitchFamily="18" charset="0"/>
              </a:rPr>
              <a:t>*- PhD. Candidate Department of Computer Engineering   Islamic Azad University, North Tehran Branch Tehran, Iran</a:t>
            </a:r>
            <a:br>
              <a:rPr lang="en-US" sz="2400" dirty="0">
                <a:latin typeface="Times New Roman" panose="02020603050405020304" pitchFamily="18" charset="0"/>
                <a:ea typeface="SimSun" panose="02010600030101010101" pitchFamily="2" charset="-122"/>
              </a:rPr>
            </a:br>
            <a:r>
              <a:rPr lang="en-US" sz="2200" i="1" dirty="0">
                <a:latin typeface="Times New Roman" panose="02020603050405020304" pitchFamily="18" charset="0"/>
                <a:cs typeface="Times New Roman" panose="02020603050405020304" pitchFamily="18" charset="0"/>
              </a:rPr>
              <a:t>seyedmohsen.tofighi@iau.ac.ir </a:t>
            </a:r>
          </a:p>
          <a:p>
            <a:pPr algn="ctr" defTabSz="1462667" eaLnBrk="1" fontAlgn="auto" hangingPunct="1">
              <a:spcBef>
                <a:spcPts val="0"/>
              </a:spcBef>
              <a:spcAft>
                <a:spcPts val="0"/>
              </a:spcAft>
              <a:defRPr/>
            </a:pPr>
            <a:r>
              <a:rPr lang="en-US" sz="2400" dirty="0">
                <a:latin typeface="Times New Roman" panose="02020603050405020304" pitchFamily="18" charset="0"/>
                <a:cs typeface="Times New Roman" panose="02020603050405020304" pitchFamily="18" charset="0"/>
              </a:rPr>
              <a:t>2- PhD. Candidate Department of Management and Economic Islamic Azad University, Science and Research </a:t>
            </a:r>
            <a:r>
              <a:rPr lang="en-US" sz="2400" dirty="0" err="1">
                <a:latin typeface="Times New Roman" panose="02020603050405020304" pitchFamily="18" charset="0"/>
                <a:cs typeface="Times New Roman" panose="02020603050405020304" pitchFamily="18" charset="0"/>
              </a:rPr>
              <a:t>BrancchT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ehran</a:t>
            </a:r>
            <a:r>
              <a:rPr lang="en-US" sz="2400" dirty="0">
                <a:latin typeface="Times New Roman" panose="02020603050405020304" pitchFamily="18" charset="0"/>
                <a:cs typeface="Times New Roman" panose="02020603050405020304" pitchFamily="18" charset="0"/>
              </a:rPr>
              <a:t>, Iran</a:t>
            </a:r>
            <a:br>
              <a:rPr lang="en-US" sz="2400" dirty="0">
                <a:latin typeface="Times New Roman" panose="02020603050405020304" pitchFamily="18" charset="0"/>
                <a:cs typeface="Times New Roman" panose="02020603050405020304" pitchFamily="18" charset="0"/>
              </a:rPr>
            </a:br>
            <a:r>
              <a:rPr lang="en-US" sz="2200" i="1" dirty="0">
                <a:latin typeface="Times New Roman" panose="02020603050405020304" pitchFamily="18" charset="0"/>
                <a:cs typeface="Times New Roman" panose="02020603050405020304" pitchFamily="18" charset="0"/>
              </a:rPr>
              <a:t>h.pouladi@iau.ac.ir</a:t>
            </a: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613074" y="9831355"/>
            <a:ext cx="6264696" cy="89193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endParaRPr lang="en-US" sz="800" dirty="0"/>
          </a:p>
          <a:p>
            <a:pPr indent="395288" algn="just">
              <a:buNone/>
            </a:pPr>
            <a:r>
              <a:rPr lang="en-US" sz="2800" dirty="0">
                <a:latin typeface="Times New Roman" panose="02020603050405020304" pitchFamily="18" charset="0"/>
                <a:cs typeface="Times New Roman" panose="02020603050405020304" pitchFamily="18" charset="0"/>
              </a:rPr>
              <a:t>Survivorship bias systematically distorts organizational analytics by focusing on successful cases while neglecting failures. This study introduces the Analytical Debiasing Framework (ADF), reframing Explainable AI (XAI) as a cognitive debiasing mechanism rather than a post-hoc interpretability layer. Using data from 1,000 insurance agents (2020–2024), including both retained and departed employees, we develop an </a:t>
            </a:r>
            <a:r>
              <a:rPr lang="en-US" sz="2800" dirty="0" err="1">
                <a:latin typeface="Times New Roman" panose="02020603050405020304" pitchFamily="18" charset="0"/>
                <a:cs typeface="Times New Roman" panose="02020603050405020304" pitchFamily="18" charset="0"/>
              </a:rPr>
              <a:t>XGBoost</a:t>
            </a:r>
            <a:r>
              <a:rPr lang="en-US" sz="2800" dirty="0">
                <a:latin typeface="Times New Roman" panose="02020603050405020304" pitchFamily="18" charset="0"/>
                <a:cs typeface="Times New Roman" panose="02020603050405020304" pitchFamily="18" charset="0"/>
              </a:rPr>
              <a:t> model interpreted via SHAP values. Survivor-only models mask critical structural drivers and reduce predictive reliability. In contrast, the full-sample model achieves AUC = 0.91 and reveals the central role of organizational support mechanisms, demonstrating how explanation-driven modeling mitigates analytical </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7607062" y="9836964"/>
            <a:ext cx="6264695" cy="784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41313" algn="just" eaLnBrk="1" hangingPunct="1">
              <a:spcBef>
                <a:spcPct val="0"/>
              </a:spcBef>
              <a:buFontTx/>
              <a:buNone/>
            </a:pPr>
            <a:r>
              <a:rPr lang="en-US" altLang="en-US" sz="2800" dirty="0">
                <a:latin typeface="Times New Roman" panose="02020603050405020304" pitchFamily="18" charset="0"/>
                <a:cs typeface="Times New Roman" panose="02020603050405020304" pitchFamily="18" charset="0"/>
              </a:rPr>
              <a:t>We employ a supervised machine learning approach using </a:t>
            </a:r>
            <a:r>
              <a:rPr lang="en-US" altLang="en-US" sz="2800" dirty="0" err="1">
                <a:latin typeface="Times New Roman" panose="02020603050405020304" pitchFamily="18" charset="0"/>
                <a:cs typeface="Times New Roman" panose="02020603050405020304" pitchFamily="18" charset="0"/>
              </a:rPr>
              <a:t>XGBoost</a:t>
            </a:r>
            <a:r>
              <a:rPr lang="en-US" altLang="en-US" sz="2800" dirty="0">
                <a:latin typeface="Times New Roman" panose="02020603050405020304" pitchFamily="18" charset="0"/>
                <a:cs typeface="Times New Roman" panose="02020603050405020304" pitchFamily="18" charset="0"/>
              </a:rPr>
              <a:t> to model agent performance outcomes. The dataset consists of 1,000 insurance agents (2020–2024), including both retained and departed employees to mitigate survivorship bias. Two modeling strategies are compared: (1) a survivor-only model and (2) a full-sample model. Model performance is evaluated using AUC. To ensure interpretability, SHAP (</a:t>
            </a:r>
            <a:r>
              <a:rPr lang="en-US" altLang="en-US" sz="2800" dirty="0" err="1">
                <a:latin typeface="Times New Roman" panose="02020603050405020304" pitchFamily="18" charset="0"/>
                <a:cs typeface="Times New Roman" panose="02020603050405020304" pitchFamily="18" charset="0"/>
              </a:rPr>
              <a:t>SHapley</a:t>
            </a:r>
            <a:r>
              <a:rPr lang="en-US" altLang="en-US" sz="2800" dirty="0">
                <a:latin typeface="Times New Roman" panose="02020603050405020304" pitchFamily="18" charset="0"/>
                <a:cs typeface="Times New Roman" panose="02020603050405020304" pitchFamily="18" charset="0"/>
              </a:rPr>
              <a:t> Additive </a:t>
            </a:r>
            <a:r>
              <a:rPr lang="en-US" altLang="en-US" sz="2800" dirty="0" err="1">
                <a:latin typeface="Times New Roman" panose="02020603050405020304" pitchFamily="18" charset="0"/>
                <a:cs typeface="Times New Roman" panose="02020603050405020304" pitchFamily="18" charset="0"/>
              </a:rPr>
              <a:t>exPlanations</a:t>
            </a:r>
            <a:r>
              <a:rPr lang="en-US" altLang="en-US" sz="2800" dirty="0">
                <a:latin typeface="Times New Roman" panose="02020603050405020304" pitchFamily="18" charset="0"/>
                <a:cs typeface="Times New Roman" panose="02020603050405020304" pitchFamily="18" charset="0"/>
              </a:rPr>
              <a:t>) is applied to quantify feature contributions and identify structural drivers influencing predictions. This comparative design enables systematic examination of bias effects and the role of explainability in debiasing organizational analytics.</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14510620" y="9831355"/>
            <a:ext cx="6264694" cy="827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47663" algn="just">
              <a:buNone/>
            </a:pPr>
            <a:r>
              <a:rPr lang="en-US" sz="2800" dirty="0">
                <a:latin typeface="Times New Roman" panose="02020603050405020304" pitchFamily="18" charset="0"/>
                <a:cs typeface="Times New Roman" panose="02020603050405020304" pitchFamily="18" charset="0"/>
              </a:rPr>
              <a:t>This study demonstrates that survivorship bias substantially distorts organizational performance analytics by obscuring structural drivers of failure. Models trained exclusively on surviving agents show reduced predictive reliability and conceal the influence of organizational support mechanisms. By incorporating both retained and departed employees, the proposed approach achieves higher predictive accuracy (AUC = 0.91) and reveals cognitively actionable factors through SHAP-based explanations. The Analytical Debiasing Framework positions Explainable AI not merely as an interpretability tool, but as a practical mechanism for mitigating structural bias and strengthening evidence-based, fairness-aware decision-making.</a:t>
            </a: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14438611" y="21185118"/>
            <a:ext cx="6336703" cy="827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indent="0" algn="just">
              <a:spcBef>
                <a:spcPct val="20000"/>
              </a:spcBef>
              <a:buFont typeface="Arial" panose="020B0604020202020204" pitchFamily="34" charset="0"/>
              <a:buNone/>
              <a:defRPr sz="1100">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8800">
                <a:latin typeface="Calibri" panose="020F0502020204030204" pitchFamily="34" charset="0"/>
              </a:defRPr>
            </a:lvl2pPr>
            <a:lvl3pPr marL="1143000" indent="-228600">
              <a:spcBef>
                <a:spcPct val="20000"/>
              </a:spcBef>
              <a:buFont typeface="Arial" panose="020B0604020202020204" pitchFamily="34" charset="0"/>
              <a:buChar char="•"/>
              <a:defRPr sz="7600">
                <a:latin typeface="Calibri" panose="020F0502020204030204" pitchFamily="34" charset="0"/>
              </a:defRPr>
            </a:lvl3pPr>
            <a:lvl4pPr marL="1600200" indent="-228600">
              <a:spcBef>
                <a:spcPct val="20000"/>
              </a:spcBef>
              <a:buFont typeface="Arial" panose="020B0604020202020204" pitchFamily="34" charset="0"/>
              <a:buChar char="–"/>
              <a:defRPr sz="6300">
                <a:latin typeface="Calibri" panose="020F0502020204030204" pitchFamily="34" charset="0"/>
              </a:defRPr>
            </a:lvl4pPr>
            <a:lvl5pPr marL="2057400" indent="-228600">
              <a:spcBef>
                <a:spcPct val="20000"/>
              </a:spcBef>
              <a:buFont typeface="Arial" panose="020B0604020202020204" pitchFamily="34" charset="0"/>
              <a:buChar char="»"/>
              <a:defRPr sz="6300">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latin typeface="Calibri" panose="020F0502020204030204" pitchFamily="34" charset="0"/>
              </a:defRPr>
            </a:lvl9pPr>
          </a:lstStyle>
          <a:p>
            <a:endParaRPr lang="en-US" sz="2800" b="1" dirty="0"/>
          </a:p>
          <a:p>
            <a:pPr marL="349250" indent="-349250">
              <a:buFont typeface="+mj-lt"/>
              <a:buAutoNum type="arabicPeriod"/>
            </a:pPr>
            <a:r>
              <a:rPr lang="en-US" sz="2800" dirty="0"/>
              <a:t>C. Rudin, “Stop explaining black box machine learning models for high-stakes decisions,” </a:t>
            </a:r>
            <a:r>
              <a:rPr lang="en-US" sz="2800" i="1" dirty="0"/>
              <a:t>Nature Machine Intelligence</a:t>
            </a:r>
            <a:r>
              <a:rPr lang="en-US" sz="2800" dirty="0"/>
              <a:t>, 2019.</a:t>
            </a:r>
          </a:p>
          <a:p>
            <a:pPr marL="349250" indent="-349250">
              <a:buFont typeface="+mj-lt"/>
              <a:buAutoNum type="arabicPeriod"/>
            </a:pPr>
            <a:r>
              <a:rPr lang="en-US" sz="2800" dirty="0"/>
              <a:t>S. Lundberg and S.-I. Lee, “A unified approach to interpreting model predictions,” </a:t>
            </a:r>
            <a:r>
              <a:rPr lang="en-US" sz="2800" dirty="0" err="1"/>
              <a:t>NeurIPS</a:t>
            </a:r>
            <a:r>
              <a:rPr lang="en-US" sz="2800" dirty="0"/>
              <a:t>, 2017.</a:t>
            </a:r>
          </a:p>
          <a:p>
            <a:pPr marL="398463" indent="-398463">
              <a:buFont typeface="+mj-lt"/>
              <a:buAutoNum type="arabicPeriod"/>
            </a:pPr>
            <a:r>
              <a:rPr lang="en-US" sz="2800" dirty="0"/>
              <a:t>A. B. Arrieta et al., “Explainable Artificial Intelligence (XAI): Concepts, taxonomies, opportunities and challenges,” Information Fusion, 2020.</a:t>
            </a:r>
          </a:p>
          <a:p>
            <a:pPr marL="349250" indent="-349250">
              <a:buFont typeface="+mj-lt"/>
              <a:buAutoNum type="arabicPeriod"/>
            </a:pPr>
            <a:r>
              <a:rPr lang="en-US" sz="2800" dirty="0"/>
              <a:t>B. </a:t>
            </a:r>
            <a:r>
              <a:rPr lang="en-US" sz="2800" dirty="0" err="1"/>
              <a:t>Mittelstadt</a:t>
            </a:r>
            <a:r>
              <a:rPr lang="en-US" sz="2800" dirty="0"/>
              <a:t> et al., “The ethics of explainable AI,” Philosophy &amp; Technology, 2022.</a:t>
            </a:r>
          </a:p>
          <a:p>
            <a:pPr marL="349250" indent="-349250">
              <a:buFont typeface="+mj-lt"/>
              <a:buAutoNum type="arabicPeriod"/>
            </a:pPr>
            <a:r>
              <a:rPr lang="en-US" sz="2800" dirty="0"/>
              <a:t>OECD M., </a:t>
            </a:r>
            <a:r>
              <a:rPr lang="en-US" sz="2800" i="1" dirty="0"/>
              <a:t>Responsible AI and Fairness-Aware Analytics in Financial Regulation</a:t>
            </a:r>
            <a:r>
              <a:rPr lang="en-US" sz="2800" dirty="0"/>
              <a:t>, 2024.</a:t>
            </a:r>
          </a:p>
        </p:txBody>
      </p:sp>
      <p:sp>
        <p:nvSpPr>
          <p:cNvPr id="11" name="TextBox 20">
            <a:extLst>
              <a:ext uri="{FF2B5EF4-FFF2-40B4-BE49-F238E27FC236}">
                <a16:creationId xmlns:a16="http://schemas.microsoft.com/office/drawing/2014/main" id="{E85D5BD9-BFC5-1746-4F06-B6379B50761D}"/>
              </a:ext>
            </a:extLst>
          </p:cNvPr>
          <p:cNvSpPr txBox="1">
            <a:spLocks noChangeArrowheads="1"/>
          </p:cNvSpPr>
          <p:nvPr/>
        </p:nvSpPr>
        <p:spPr bwMode="auto">
          <a:xfrm>
            <a:off x="7525842" y="21185118"/>
            <a:ext cx="6336703"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47663" algn="just">
              <a:buNone/>
            </a:pPr>
            <a:r>
              <a:rPr lang="en-US" sz="2800" dirty="0">
                <a:latin typeface="Times New Roman" panose="02020603050405020304" pitchFamily="18" charset="0"/>
                <a:cs typeface="Times New Roman" panose="02020603050405020304" pitchFamily="18" charset="0"/>
              </a:rPr>
              <a:t>Empirical evaluation demonstrates that survivor-only models distort predictive patterns and conceal key structural drivers. The full-sample model, incorporating both retained and departed agents, achieves superior performance (AUC = 0.91). SHAP analysis reveals the decisive influence of organizational support mechanisms, which remain largely invisible in survivor-restricted datasets. These findings confirm that explanation-driven modeling improves predictive reliability and exposes hidden structural bias in organizational analytics.</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541066" y="21185118"/>
            <a:ext cx="633670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47663" algn="just">
              <a:buNone/>
            </a:pPr>
            <a:r>
              <a:rPr lang="en-US" sz="2800" dirty="0">
                <a:latin typeface="Times New Roman" panose="02020603050405020304" pitchFamily="18" charset="0"/>
                <a:cs typeface="Times New Roman" panose="02020603050405020304" pitchFamily="18" charset="0"/>
              </a:rPr>
              <a:t>The purpose of this research is to investigate how survivorship bias distorts organizational performance analytics and to demonstrate how Explainable Artificial Intelligence (XAI) can function as a debiasing mechanism. Specifically, the study aims to develop and evaluate the Analytical Debiasing Framework (ADF), comparing survivor-only and full-sample models to identify hidden structural drivers and improve fairness-aware, explanation-driven decision-making.</a:t>
            </a:r>
          </a:p>
        </p:txBody>
      </p:sp>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1759</TotalTime>
  <Words>628</Words>
  <Application>Microsoft Office PowerPoint</Application>
  <PresentationFormat>Custom</PresentationFormat>
  <Paragraphs>19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User</cp:lastModifiedBy>
  <cp:revision>111</cp:revision>
  <dcterms:created xsi:type="dcterms:W3CDTF">2010-02-19T19:33:34Z</dcterms:created>
  <dcterms:modified xsi:type="dcterms:W3CDTF">2026-02-16T05:44:21Z</dcterms:modified>
</cp:coreProperties>
</file>