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601200" cy="12801600" type="A3"/>
  <p:notesSz cx="6858000" cy="9144000"/>
  <p:defaultTextStyle>
    <a:defPPr>
      <a:defRPr lang="en-US"/>
    </a:defPPr>
    <a:lvl1pPr algn="l" defTabSz="1279750" rtl="0" eaLnBrk="0" fontAlgn="base" hangingPunct="0">
      <a:spcBef>
        <a:spcPct val="0"/>
      </a:spcBef>
      <a:spcAft>
        <a:spcPct val="0"/>
      </a:spcAft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39875" indent="-436695" algn="l" defTabSz="1279750" rtl="0" eaLnBrk="0" fontAlgn="base" hangingPunct="0">
      <a:spcBef>
        <a:spcPct val="0"/>
      </a:spcBef>
      <a:spcAft>
        <a:spcPct val="0"/>
      </a:spcAft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279750" indent="-873390" algn="l" defTabSz="1279750" rtl="0" eaLnBrk="0" fontAlgn="base" hangingPunct="0">
      <a:spcBef>
        <a:spcPct val="0"/>
      </a:spcBef>
      <a:spcAft>
        <a:spcPct val="0"/>
      </a:spcAft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919625" indent="-1310086" algn="l" defTabSz="1279750" rtl="0" eaLnBrk="0" fontAlgn="base" hangingPunct="0">
      <a:spcBef>
        <a:spcPct val="0"/>
      </a:spcBef>
      <a:spcAft>
        <a:spcPct val="0"/>
      </a:spcAft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559500" indent="-1746781" algn="l" defTabSz="1279750" rtl="0" eaLnBrk="0" fontAlgn="base" hangingPunct="0">
      <a:spcBef>
        <a:spcPct val="0"/>
      </a:spcBef>
      <a:spcAft>
        <a:spcPct val="0"/>
      </a:spcAft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1015898" algn="l" defTabSz="406359" rtl="0" eaLnBrk="1" latinLnBrk="0" hangingPunct="1"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1219078" algn="l" defTabSz="406359" rtl="0" eaLnBrk="1" latinLnBrk="0" hangingPunct="1"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1422258" algn="l" defTabSz="406359" rtl="0" eaLnBrk="1" latinLnBrk="0" hangingPunct="1"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1625437" algn="l" defTabSz="406359" rtl="0" eaLnBrk="1" latinLnBrk="0" hangingPunct="1"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686E6"/>
    <a:srgbClr val="D1DCFF"/>
    <a:srgbClr val="136EE5"/>
    <a:srgbClr val="040E46"/>
    <a:srgbClr val="1158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5" autoAdjust="0"/>
    <p:restoredTop sz="94660"/>
  </p:normalViewPr>
  <p:slideViewPr>
    <p:cSldViewPr>
      <p:cViewPr>
        <p:scale>
          <a:sx n="60" d="100"/>
          <a:sy n="60" d="100"/>
        </p:scale>
        <p:origin x="1416" y="-1530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3976794"/>
            <a:ext cx="8161020" cy="27440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DBC58-82B7-4CAC-883B-FC1263E86A37}" type="datetimeFigureOut">
              <a:rPr lang="en-US"/>
              <a:pPr>
                <a:defRPr/>
              </a:pPr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63A1E-C68F-4E7F-AD66-1A881F298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950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29C28-0A08-404E-99D8-4EE04D01AC16}" type="datetimeFigureOut">
              <a:rPr lang="en-US"/>
              <a:pPr>
                <a:defRPr/>
              </a:pPr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2ECF2-126E-4FA6-8DA3-11AAA21E27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66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445390" y="2154346"/>
            <a:ext cx="5103971" cy="45875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3476" y="2154346"/>
            <a:ext cx="15151894" cy="45875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C20DC-675C-4A8B-A07A-2B43FADF85B5}" type="datetimeFigureOut">
              <a:rPr lang="en-US"/>
              <a:pPr>
                <a:defRPr/>
              </a:pPr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C09FA-0556-45ED-A033-EE1D17C041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091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3682B-DDDD-4BCE-A7E1-7BB24C8050C9}" type="datetimeFigureOut">
              <a:rPr lang="en-US"/>
              <a:pPr>
                <a:defRPr/>
              </a:pPr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4921F-6DAD-4D45-99B6-16637D054D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5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16" indent="0">
              <a:buNone/>
              <a:defRPr sz="2533">
                <a:solidFill>
                  <a:schemeClr val="tx1">
                    <a:tint val="75000"/>
                  </a:schemeClr>
                </a:solidFill>
              </a:defRPr>
            </a:lvl2pPr>
            <a:lvl3pPr marL="1280032" indent="0">
              <a:buNone/>
              <a:defRPr sz="2222">
                <a:solidFill>
                  <a:schemeClr val="tx1">
                    <a:tint val="75000"/>
                  </a:schemeClr>
                </a:solidFill>
              </a:defRPr>
            </a:lvl3pPr>
            <a:lvl4pPr marL="1920048" indent="0">
              <a:buNone/>
              <a:defRPr sz="1955">
                <a:solidFill>
                  <a:schemeClr val="tx1">
                    <a:tint val="75000"/>
                  </a:schemeClr>
                </a:solidFill>
              </a:defRPr>
            </a:lvl4pPr>
            <a:lvl5pPr marL="2560064" indent="0">
              <a:buNone/>
              <a:defRPr sz="1955">
                <a:solidFill>
                  <a:schemeClr val="tx1">
                    <a:tint val="75000"/>
                  </a:schemeClr>
                </a:solidFill>
              </a:defRPr>
            </a:lvl5pPr>
            <a:lvl6pPr marL="3200080" indent="0">
              <a:buNone/>
              <a:defRPr sz="1955">
                <a:solidFill>
                  <a:schemeClr val="tx1">
                    <a:tint val="75000"/>
                  </a:schemeClr>
                </a:solidFill>
              </a:defRPr>
            </a:lvl6pPr>
            <a:lvl7pPr marL="3840096" indent="0">
              <a:buNone/>
              <a:defRPr sz="1955">
                <a:solidFill>
                  <a:schemeClr val="tx1">
                    <a:tint val="75000"/>
                  </a:schemeClr>
                </a:solidFill>
              </a:defRPr>
            </a:lvl7pPr>
            <a:lvl8pPr marL="4480112" indent="0">
              <a:buNone/>
              <a:defRPr sz="1955">
                <a:solidFill>
                  <a:schemeClr val="tx1">
                    <a:tint val="75000"/>
                  </a:schemeClr>
                </a:solidFill>
              </a:defRPr>
            </a:lvl8pPr>
            <a:lvl9pPr marL="5120128" indent="0">
              <a:buNone/>
              <a:defRPr sz="195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250AA-3A2F-42FD-BAFF-BA7595F1FD97}" type="datetimeFigureOut">
              <a:rPr lang="en-US"/>
              <a:pPr>
                <a:defRPr/>
              </a:pPr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F0BDE-B70A-43F8-B953-EB17B2D46D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80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33475" y="12546755"/>
            <a:ext cx="10127932" cy="35482953"/>
          </a:xfrm>
        </p:spPr>
        <p:txBody>
          <a:bodyPr/>
          <a:lstStyle>
            <a:lvl1pPr>
              <a:defRPr sz="3911"/>
            </a:lvl1pPr>
            <a:lvl2pPr>
              <a:defRPr sz="3377"/>
            </a:lvl2pPr>
            <a:lvl3pPr>
              <a:defRPr sz="2800"/>
            </a:lvl3pPr>
            <a:lvl4pPr>
              <a:defRPr sz="2533"/>
            </a:lvl4pPr>
            <a:lvl5pPr>
              <a:defRPr sz="2533"/>
            </a:lvl5pPr>
            <a:lvl6pPr>
              <a:defRPr sz="2533"/>
            </a:lvl6pPr>
            <a:lvl7pPr>
              <a:defRPr sz="2533"/>
            </a:lvl7pPr>
            <a:lvl8pPr>
              <a:defRPr sz="2533"/>
            </a:lvl8pPr>
            <a:lvl9pPr>
              <a:defRPr sz="25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21428" y="12546755"/>
            <a:ext cx="10127932" cy="35482953"/>
          </a:xfrm>
        </p:spPr>
        <p:txBody>
          <a:bodyPr/>
          <a:lstStyle>
            <a:lvl1pPr>
              <a:defRPr sz="3911"/>
            </a:lvl1pPr>
            <a:lvl2pPr>
              <a:defRPr sz="3377"/>
            </a:lvl2pPr>
            <a:lvl3pPr>
              <a:defRPr sz="2800"/>
            </a:lvl3pPr>
            <a:lvl4pPr>
              <a:defRPr sz="2533"/>
            </a:lvl4pPr>
            <a:lvl5pPr>
              <a:defRPr sz="2533"/>
            </a:lvl5pPr>
            <a:lvl6pPr>
              <a:defRPr sz="2533"/>
            </a:lvl6pPr>
            <a:lvl7pPr>
              <a:defRPr sz="2533"/>
            </a:lvl7pPr>
            <a:lvl8pPr>
              <a:defRPr sz="2533"/>
            </a:lvl8pPr>
            <a:lvl9pPr>
              <a:defRPr sz="25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D27F2-DBD8-41D0-8972-EACE17AC65CE}" type="datetimeFigureOut">
              <a:rPr lang="en-US"/>
              <a:pPr>
                <a:defRPr/>
              </a:pPr>
              <a:t>5/20/2026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F5196-87B0-4A3A-B4BC-C0AFD1B597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34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2865545"/>
            <a:ext cx="4242197" cy="1194222"/>
          </a:xfrm>
        </p:spPr>
        <p:txBody>
          <a:bodyPr anchor="b"/>
          <a:lstStyle>
            <a:lvl1pPr marL="0" indent="0">
              <a:buNone/>
              <a:defRPr sz="3377" b="1"/>
            </a:lvl1pPr>
            <a:lvl2pPr marL="640016" indent="0">
              <a:buNone/>
              <a:defRPr sz="2800" b="1"/>
            </a:lvl2pPr>
            <a:lvl3pPr marL="1280032" indent="0">
              <a:buNone/>
              <a:defRPr sz="2533" b="1"/>
            </a:lvl3pPr>
            <a:lvl4pPr marL="1920048" indent="0">
              <a:buNone/>
              <a:defRPr sz="2222" b="1"/>
            </a:lvl4pPr>
            <a:lvl5pPr marL="2560064" indent="0">
              <a:buNone/>
              <a:defRPr sz="2222" b="1"/>
            </a:lvl5pPr>
            <a:lvl6pPr marL="3200080" indent="0">
              <a:buNone/>
              <a:defRPr sz="2222" b="1"/>
            </a:lvl6pPr>
            <a:lvl7pPr marL="3840096" indent="0">
              <a:buNone/>
              <a:defRPr sz="2222" b="1"/>
            </a:lvl7pPr>
            <a:lvl8pPr marL="4480112" indent="0">
              <a:buNone/>
              <a:defRPr sz="2222" b="1"/>
            </a:lvl8pPr>
            <a:lvl9pPr marL="5120128" indent="0">
              <a:buNone/>
              <a:defRPr sz="22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4059767"/>
            <a:ext cx="4242197" cy="7375738"/>
          </a:xfrm>
        </p:spPr>
        <p:txBody>
          <a:bodyPr/>
          <a:lstStyle>
            <a:lvl1pPr>
              <a:defRPr sz="3377"/>
            </a:lvl1pPr>
            <a:lvl2pPr>
              <a:defRPr sz="2800"/>
            </a:lvl2pPr>
            <a:lvl3pPr>
              <a:defRPr sz="2533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2865545"/>
            <a:ext cx="4243864" cy="1194222"/>
          </a:xfrm>
        </p:spPr>
        <p:txBody>
          <a:bodyPr anchor="b"/>
          <a:lstStyle>
            <a:lvl1pPr marL="0" indent="0">
              <a:buNone/>
              <a:defRPr sz="3377" b="1"/>
            </a:lvl1pPr>
            <a:lvl2pPr marL="640016" indent="0">
              <a:buNone/>
              <a:defRPr sz="2800" b="1"/>
            </a:lvl2pPr>
            <a:lvl3pPr marL="1280032" indent="0">
              <a:buNone/>
              <a:defRPr sz="2533" b="1"/>
            </a:lvl3pPr>
            <a:lvl4pPr marL="1920048" indent="0">
              <a:buNone/>
              <a:defRPr sz="2222" b="1"/>
            </a:lvl4pPr>
            <a:lvl5pPr marL="2560064" indent="0">
              <a:buNone/>
              <a:defRPr sz="2222" b="1"/>
            </a:lvl5pPr>
            <a:lvl6pPr marL="3200080" indent="0">
              <a:buNone/>
              <a:defRPr sz="2222" b="1"/>
            </a:lvl6pPr>
            <a:lvl7pPr marL="3840096" indent="0">
              <a:buNone/>
              <a:defRPr sz="2222" b="1"/>
            </a:lvl7pPr>
            <a:lvl8pPr marL="4480112" indent="0">
              <a:buNone/>
              <a:defRPr sz="2222" b="1"/>
            </a:lvl8pPr>
            <a:lvl9pPr marL="5120128" indent="0">
              <a:buNone/>
              <a:defRPr sz="22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4059767"/>
            <a:ext cx="4243864" cy="7375738"/>
          </a:xfrm>
        </p:spPr>
        <p:txBody>
          <a:bodyPr/>
          <a:lstStyle>
            <a:lvl1pPr>
              <a:defRPr sz="3377"/>
            </a:lvl1pPr>
            <a:lvl2pPr>
              <a:defRPr sz="2800"/>
            </a:lvl2pPr>
            <a:lvl3pPr>
              <a:defRPr sz="2533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49A8C-3C60-488A-A408-38B6AD7E0C65}" type="datetimeFigureOut">
              <a:rPr lang="en-US"/>
              <a:pPr>
                <a:defRPr/>
              </a:pPr>
              <a:t>5/20/2026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E10A9-DE49-4039-AAA6-6BA811A1B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903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EF751-AF3E-4F42-871A-51AC827431E8}" type="datetimeFigureOut">
              <a:rPr lang="en-US"/>
              <a:pPr>
                <a:defRPr/>
              </a:pPr>
              <a:t>5/20/2026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036B6-1A95-4030-8774-C1165CF334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066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040C4-15F2-4AF0-9AAC-04C13C85B43C}" type="datetimeFigureOut">
              <a:rPr lang="en-US"/>
              <a:pPr>
                <a:defRPr/>
              </a:pPr>
              <a:t>5/20/2026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0F987-4EFA-4839-9BC1-80A6CE6632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284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1" y="509693"/>
            <a:ext cx="3158728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3" y="509695"/>
            <a:ext cx="5367337" cy="10925811"/>
          </a:xfrm>
        </p:spPr>
        <p:txBody>
          <a:bodyPr/>
          <a:lstStyle>
            <a:lvl1pPr>
              <a:defRPr sz="4488"/>
            </a:lvl1pPr>
            <a:lvl2pPr>
              <a:defRPr sz="3911"/>
            </a:lvl2pPr>
            <a:lvl3pPr>
              <a:defRPr sz="3377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1" y="2678855"/>
            <a:ext cx="3158728" cy="8756651"/>
          </a:xfrm>
        </p:spPr>
        <p:txBody>
          <a:bodyPr/>
          <a:lstStyle>
            <a:lvl1pPr marL="0" indent="0">
              <a:buNone/>
              <a:defRPr sz="1955"/>
            </a:lvl1pPr>
            <a:lvl2pPr marL="640016" indent="0">
              <a:buNone/>
              <a:defRPr sz="1689"/>
            </a:lvl2pPr>
            <a:lvl3pPr marL="1280032" indent="0">
              <a:buNone/>
              <a:defRPr sz="1422"/>
            </a:lvl3pPr>
            <a:lvl4pPr marL="1920048" indent="0">
              <a:buNone/>
              <a:defRPr sz="1244"/>
            </a:lvl4pPr>
            <a:lvl5pPr marL="2560064" indent="0">
              <a:buNone/>
              <a:defRPr sz="1244"/>
            </a:lvl5pPr>
            <a:lvl6pPr marL="3200080" indent="0">
              <a:buNone/>
              <a:defRPr sz="1244"/>
            </a:lvl6pPr>
            <a:lvl7pPr marL="3840096" indent="0">
              <a:buNone/>
              <a:defRPr sz="1244"/>
            </a:lvl7pPr>
            <a:lvl8pPr marL="4480112" indent="0">
              <a:buNone/>
              <a:defRPr sz="1244"/>
            </a:lvl8pPr>
            <a:lvl9pPr marL="5120128" indent="0">
              <a:buNone/>
              <a:defRPr sz="12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297B4-0BAC-4001-9A15-84178BC7A904}" type="datetimeFigureOut">
              <a:rPr lang="en-US"/>
              <a:pPr>
                <a:defRPr/>
              </a:pPr>
              <a:t>5/20/2026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29E98-CC16-4949-9768-54C622994A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60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8961120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 rtlCol="0">
            <a:normAutofit/>
          </a:bodyPr>
          <a:lstStyle>
            <a:lvl1pPr marL="0" indent="0">
              <a:buNone/>
              <a:defRPr sz="4488"/>
            </a:lvl1pPr>
            <a:lvl2pPr marL="640016" indent="0">
              <a:buNone/>
              <a:defRPr sz="3911"/>
            </a:lvl2pPr>
            <a:lvl3pPr marL="1280032" indent="0">
              <a:buNone/>
              <a:defRPr sz="3377"/>
            </a:lvl3pPr>
            <a:lvl4pPr marL="1920048" indent="0">
              <a:buNone/>
              <a:defRPr sz="2800"/>
            </a:lvl4pPr>
            <a:lvl5pPr marL="2560064" indent="0">
              <a:buNone/>
              <a:defRPr sz="2800"/>
            </a:lvl5pPr>
            <a:lvl6pPr marL="3200080" indent="0">
              <a:buNone/>
              <a:defRPr sz="2800"/>
            </a:lvl6pPr>
            <a:lvl7pPr marL="3840096" indent="0">
              <a:buNone/>
              <a:defRPr sz="2800"/>
            </a:lvl7pPr>
            <a:lvl8pPr marL="4480112" indent="0">
              <a:buNone/>
              <a:defRPr sz="2800"/>
            </a:lvl8pPr>
            <a:lvl9pPr marL="5120128" indent="0">
              <a:buNone/>
              <a:defRPr sz="2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10019031"/>
            <a:ext cx="5760720" cy="1502409"/>
          </a:xfrm>
        </p:spPr>
        <p:txBody>
          <a:bodyPr/>
          <a:lstStyle>
            <a:lvl1pPr marL="0" indent="0">
              <a:buNone/>
              <a:defRPr sz="1955"/>
            </a:lvl1pPr>
            <a:lvl2pPr marL="640016" indent="0">
              <a:buNone/>
              <a:defRPr sz="1689"/>
            </a:lvl2pPr>
            <a:lvl3pPr marL="1280032" indent="0">
              <a:buNone/>
              <a:defRPr sz="1422"/>
            </a:lvl3pPr>
            <a:lvl4pPr marL="1920048" indent="0">
              <a:buNone/>
              <a:defRPr sz="1244"/>
            </a:lvl4pPr>
            <a:lvl5pPr marL="2560064" indent="0">
              <a:buNone/>
              <a:defRPr sz="1244"/>
            </a:lvl5pPr>
            <a:lvl6pPr marL="3200080" indent="0">
              <a:buNone/>
              <a:defRPr sz="1244"/>
            </a:lvl6pPr>
            <a:lvl7pPr marL="3840096" indent="0">
              <a:buNone/>
              <a:defRPr sz="1244"/>
            </a:lvl7pPr>
            <a:lvl8pPr marL="4480112" indent="0">
              <a:buNone/>
              <a:defRPr sz="1244"/>
            </a:lvl8pPr>
            <a:lvl9pPr marL="5120128" indent="0">
              <a:buNone/>
              <a:defRPr sz="12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90EB0-CB47-4C7C-A851-DB24D3A0854A}" type="datetimeFigureOut">
              <a:rPr lang="en-US"/>
              <a:pPr>
                <a:defRPr/>
              </a:pPr>
              <a:t>5/20/2026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43E35-0BB9-456D-A376-BCA45599F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98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79778" y="512939"/>
            <a:ext cx="8641644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88036" tIns="144018" rIns="288036" bIns="1440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79778" y="2987323"/>
            <a:ext cx="8641644" cy="844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88036" tIns="144018" rIns="288036" bIns="1440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9778" y="11865328"/>
            <a:ext cx="2240844" cy="681567"/>
          </a:xfrm>
          <a:prstGeom prst="rect">
            <a:avLst/>
          </a:prstGeom>
        </p:spPr>
        <p:txBody>
          <a:bodyPr vert="horz" lIns="288036" tIns="144018" rIns="288036" bIns="144018" rtlCol="0" anchor="ctr"/>
          <a:lstStyle>
            <a:lvl1pPr algn="l" defTabSz="1280032" eaLnBrk="1" fontAlgn="auto" hangingPunct="1">
              <a:spcBef>
                <a:spcPts val="0"/>
              </a:spcBef>
              <a:spcAft>
                <a:spcPts val="0"/>
              </a:spcAft>
              <a:defRPr sz="1689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1C11C4-34E8-4B38-B614-ABC31306E101}" type="datetimeFigureOut">
              <a:rPr lang="en-US"/>
              <a:pPr>
                <a:defRPr/>
              </a:pPr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128" y="11865328"/>
            <a:ext cx="3040944" cy="681567"/>
          </a:xfrm>
          <a:prstGeom prst="rect">
            <a:avLst/>
          </a:prstGeom>
        </p:spPr>
        <p:txBody>
          <a:bodyPr vert="horz" lIns="288036" tIns="144018" rIns="288036" bIns="144018" rtlCol="0" anchor="ctr"/>
          <a:lstStyle>
            <a:lvl1pPr algn="ctr" defTabSz="1280032" eaLnBrk="1" fontAlgn="auto" hangingPunct="1">
              <a:spcBef>
                <a:spcPts val="0"/>
              </a:spcBef>
              <a:spcAft>
                <a:spcPts val="0"/>
              </a:spcAft>
              <a:defRPr sz="1689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578" y="11865328"/>
            <a:ext cx="2240844" cy="681567"/>
          </a:xfrm>
          <a:prstGeom prst="rect">
            <a:avLst/>
          </a:prstGeom>
        </p:spPr>
        <p:txBody>
          <a:bodyPr vert="horz" wrap="square" lIns="288036" tIns="144018" rIns="288036" bIns="14401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89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990EC9E-8C31-48E5-88F0-39746CF11A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79750" rtl="0" eaLnBrk="0" fontAlgn="base" hangingPunct="0">
        <a:spcBef>
          <a:spcPct val="0"/>
        </a:spcBef>
        <a:spcAft>
          <a:spcPct val="0"/>
        </a:spcAft>
        <a:defRPr sz="617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79750" rtl="0" eaLnBrk="0" fontAlgn="base" hangingPunct="0">
        <a:spcBef>
          <a:spcPct val="0"/>
        </a:spcBef>
        <a:spcAft>
          <a:spcPct val="0"/>
        </a:spcAft>
        <a:defRPr sz="6177">
          <a:solidFill>
            <a:schemeClr val="tx1"/>
          </a:solidFill>
          <a:latin typeface="Calibri" pitchFamily="34" charset="0"/>
        </a:defRPr>
      </a:lvl2pPr>
      <a:lvl3pPr algn="ctr" defTabSz="1279750" rtl="0" eaLnBrk="0" fontAlgn="base" hangingPunct="0">
        <a:spcBef>
          <a:spcPct val="0"/>
        </a:spcBef>
        <a:spcAft>
          <a:spcPct val="0"/>
        </a:spcAft>
        <a:defRPr sz="6177">
          <a:solidFill>
            <a:schemeClr val="tx1"/>
          </a:solidFill>
          <a:latin typeface="Calibri" pitchFamily="34" charset="0"/>
        </a:defRPr>
      </a:lvl3pPr>
      <a:lvl4pPr algn="ctr" defTabSz="1279750" rtl="0" eaLnBrk="0" fontAlgn="base" hangingPunct="0">
        <a:spcBef>
          <a:spcPct val="0"/>
        </a:spcBef>
        <a:spcAft>
          <a:spcPct val="0"/>
        </a:spcAft>
        <a:defRPr sz="6177">
          <a:solidFill>
            <a:schemeClr val="tx1"/>
          </a:solidFill>
          <a:latin typeface="Calibri" pitchFamily="34" charset="0"/>
        </a:defRPr>
      </a:lvl4pPr>
      <a:lvl5pPr algn="ctr" defTabSz="1279750" rtl="0" eaLnBrk="0" fontAlgn="base" hangingPunct="0">
        <a:spcBef>
          <a:spcPct val="0"/>
        </a:spcBef>
        <a:spcAft>
          <a:spcPct val="0"/>
        </a:spcAft>
        <a:defRPr sz="6177">
          <a:solidFill>
            <a:schemeClr val="tx1"/>
          </a:solidFill>
          <a:latin typeface="Calibri" pitchFamily="34" charset="0"/>
        </a:defRPr>
      </a:lvl5pPr>
      <a:lvl6pPr marL="203180" algn="ctr" defTabSz="1279750" rtl="0" fontAlgn="base">
        <a:spcBef>
          <a:spcPct val="0"/>
        </a:spcBef>
        <a:spcAft>
          <a:spcPct val="0"/>
        </a:spcAft>
        <a:defRPr sz="6177">
          <a:solidFill>
            <a:schemeClr val="tx1"/>
          </a:solidFill>
          <a:latin typeface="Calibri" pitchFamily="34" charset="0"/>
        </a:defRPr>
      </a:lvl6pPr>
      <a:lvl7pPr marL="406359" algn="ctr" defTabSz="1279750" rtl="0" fontAlgn="base">
        <a:spcBef>
          <a:spcPct val="0"/>
        </a:spcBef>
        <a:spcAft>
          <a:spcPct val="0"/>
        </a:spcAft>
        <a:defRPr sz="6177">
          <a:solidFill>
            <a:schemeClr val="tx1"/>
          </a:solidFill>
          <a:latin typeface="Calibri" pitchFamily="34" charset="0"/>
        </a:defRPr>
      </a:lvl7pPr>
      <a:lvl8pPr marL="609539" algn="ctr" defTabSz="1279750" rtl="0" fontAlgn="base">
        <a:spcBef>
          <a:spcPct val="0"/>
        </a:spcBef>
        <a:spcAft>
          <a:spcPct val="0"/>
        </a:spcAft>
        <a:defRPr sz="6177">
          <a:solidFill>
            <a:schemeClr val="tx1"/>
          </a:solidFill>
          <a:latin typeface="Calibri" pitchFamily="34" charset="0"/>
        </a:defRPr>
      </a:lvl8pPr>
      <a:lvl9pPr marL="812719" algn="ctr" defTabSz="1279750" rtl="0" fontAlgn="base">
        <a:spcBef>
          <a:spcPct val="0"/>
        </a:spcBef>
        <a:spcAft>
          <a:spcPct val="0"/>
        </a:spcAft>
        <a:defRPr sz="6177">
          <a:solidFill>
            <a:schemeClr val="tx1"/>
          </a:solidFill>
          <a:latin typeface="Calibri" pitchFamily="34" charset="0"/>
        </a:defRPr>
      </a:lvl9pPr>
    </p:titleStyle>
    <p:bodyStyle>
      <a:lvl1pPr marL="479730" indent="-479730" algn="l" defTabSz="12797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488" kern="1200">
          <a:solidFill>
            <a:schemeClr val="tx1"/>
          </a:solidFill>
          <a:latin typeface="+mn-lt"/>
          <a:ea typeface="+mn-ea"/>
          <a:cs typeface="+mn-cs"/>
        </a:defRPr>
      </a:lvl1pPr>
      <a:lvl2pPr marL="1039885" indent="-400010" algn="l" defTabSz="12797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911" kern="1200">
          <a:solidFill>
            <a:schemeClr val="tx1"/>
          </a:solidFill>
          <a:latin typeface="+mn-lt"/>
          <a:ea typeface="+mn-ea"/>
          <a:cs typeface="+mn-cs"/>
        </a:defRPr>
      </a:lvl2pPr>
      <a:lvl3pPr marL="1600040" indent="-319585" algn="l" defTabSz="12797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77" kern="1200">
          <a:solidFill>
            <a:schemeClr val="tx1"/>
          </a:solidFill>
          <a:latin typeface="+mn-lt"/>
          <a:ea typeface="+mn-ea"/>
          <a:cs typeface="+mn-cs"/>
        </a:defRPr>
      </a:lvl3pPr>
      <a:lvl4pPr marL="2239915" indent="-319585" algn="l" defTabSz="12797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790" indent="-319585" algn="l" defTabSz="12797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088" indent="-320008" algn="l" defTabSz="128003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104" indent="-320008" algn="l" defTabSz="128003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120" indent="-320008" algn="l" defTabSz="128003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136" indent="-320008" algn="l" defTabSz="128003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1pPr>
      <a:lvl2pPr marL="640016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2pPr>
      <a:lvl3pPr marL="1280032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3pPr>
      <a:lvl4pPr marL="1920048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4pPr>
      <a:lvl5pPr marL="2560064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5pPr>
      <a:lvl6pPr marL="3200080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6pPr>
      <a:lvl7pPr marL="3840096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7pPr>
      <a:lvl8pPr marL="4480112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8pPr>
      <a:lvl9pPr marL="5120128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mailto:fziaeetabar@ut.ac.i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61">
            <a:extLst>
              <a:ext uri="{FF2B5EF4-FFF2-40B4-BE49-F238E27FC236}">
                <a16:creationId xmlns:a16="http://schemas.microsoft.com/office/drawing/2014/main" id="{6BA3D32F-4837-96F7-E608-FA169C763ADE}"/>
              </a:ext>
            </a:extLst>
          </p:cNvPr>
          <p:cNvSpPr/>
          <p:nvPr/>
        </p:nvSpPr>
        <p:spPr bwMode="auto">
          <a:xfrm>
            <a:off x="384175" y="1580919"/>
            <a:ext cx="8801100" cy="1506497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 anchor="ctr"/>
          <a:lstStyle/>
          <a:p>
            <a:pPr algn="ctr" defTabSz="146266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DRL-</a:t>
            </a:r>
            <a:r>
              <a:rPr lang="fr-FR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Guided</a:t>
            </a:r>
            <a:r>
              <a:rPr lang="fr-F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Neural Batch Sampling for Semi-</a:t>
            </a:r>
            <a:r>
              <a:rPr lang="fr-FR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Supervised</a:t>
            </a:r>
            <a:r>
              <a:rPr lang="fr-F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Pixel-</a:t>
            </a:r>
            <a:r>
              <a:rPr lang="fr-FR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lang="fr-F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Anomaly</a:t>
            </a:r>
            <a:r>
              <a:rPr lang="fr-F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Detection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46266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a-IR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46266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Amirhossein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Khadivi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Noghredeh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Abdollah Safari, Fatemeh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Ziaeetabar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*,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Firoozeh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Haghighi</a:t>
            </a:r>
            <a:endParaRPr lang="fa-IR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46266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fa-I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author: Assistant Professor, Department of Computer Science, University of Tehran.</a:t>
            </a:r>
            <a:endParaRPr lang="fa-I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46266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School of Mathematics, Statistics and Computer Science, College of Science, University of Tehran.</a:t>
            </a:r>
          </a:p>
          <a:p>
            <a:pPr algn="ctr" defTabSz="146266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fziaeetabar@ut.ac.ir</a:t>
            </a:r>
            <a:r>
              <a:rPr 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20">
            <a:extLst>
              <a:ext uri="{FF2B5EF4-FFF2-40B4-BE49-F238E27FC236}">
                <a16:creationId xmlns:a16="http://schemas.microsoft.com/office/drawing/2014/main" id="{CE8B3628-2D94-6344-2BCD-336B3CAFF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96" y="4080862"/>
            <a:ext cx="2855384" cy="27669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8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1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Problem: </a:t>
            </a:r>
            <a:r>
              <a:rPr lang="en-US" sz="11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Unsupervised methods overfit to normal data, miss subtle defects.</a:t>
            </a:r>
          </a:p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1100" b="1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1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Proposal: </a:t>
            </a:r>
            <a:r>
              <a:rPr lang="en-US" sz="11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Semi-supervised DRL framework (NBS + AE + Predictor).</a:t>
            </a:r>
          </a:p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1100" b="1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1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 idea: </a:t>
            </a:r>
            <a:r>
              <a:rPr lang="en-US" sz="11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RL-based sampler adaptively selects informative patches via composite reward; AE generates loss profiles; Predictor segments anomalies.</a:t>
            </a:r>
          </a:p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1100" b="1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1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Result: </a:t>
            </a:r>
            <a:r>
              <a:rPr lang="en-US" sz="11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Avg. F1_max = </a:t>
            </a:r>
            <a:r>
              <a:rPr lang="en-US" sz="1100" b="1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0.50</a:t>
            </a:r>
            <a:r>
              <a:rPr lang="en-US" sz="11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1400" b="1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11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</a:t>
            </a:r>
            <a:r>
              <a:rPr lang="fa-IR" sz="11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1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11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over U-Net), Avg. AUC = </a:t>
            </a:r>
            <a:r>
              <a:rPr lang="en-US" sz="1100" b="1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0.91</a:t>
            </a:r>
            <a:r>
              <a:rPr lang="en-US" sz="11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1400" b="1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11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0.08</a:t>
            </a:r>
            <a:r>
              <a:rPr lang="en-US" sz="11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over VQ-VAE-2).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3FCB17-A5A3-46C1-A4C9-5B801F4760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448" y="4086785"/>
            <a:ext cx="2736304" cy="2314015"/>
          </a:xfrm>
          <a:prstGeom prst="rect">
            <a:avLst/>
          </a:prstGeom>
          <a:ln w="76200" cap="sq">
            <a:solidFill>
              <a:schemeClr val="tx2">
                <a:lumMod val="75000"/>
              </a:schemeClr>
            </a:solidFill>
            <a:prstDash val="lgDashDotDot"/>
            <a:miter lim="800000"/>
            <a:extLst>
              <a:ext uri="{C807C97D-BFC1-408E-A445-0C87EB9F89A2}">
                <ask:lineSketchStyleProps xmlns:ask="http://schemas.microsoft.com/office/drawing/2018/sketchyshapes" sd="1126646710">
                  <a:custGeom>
                    <a:avLst/>
                    <a:gdLst>
                      <a:gd name="connsiteX0" fmla="*/ 0 w 2736304"/>
                      <a:gd name="connsiteY0" fmla="*/ 0 h 2458031"/>
                      <a:gd name="connsiteX1" fmla="*/ 601987 w 2736304"/>
                      <a:gd name="connsiteY1" fmla="*/ 0 h 2458031"/>
                      <a:gd name="connsiteX2" fmla="*/ 1149248 w 2736304"/>
                      <a:gd name="connsiteY2" fmla="*/ 0 h 2458031"/>
                      <a:gd name="connsiteX3" fmla="*/ 1641782 w 2736304"/>
                      <a:gd name="connsiteY3" fmla="*/ 0 h 2458031"/>
                      <a:gd name="connsiteX4" fmla="*/ 2216406 w 2736304"/>
                      <a:gd name="connsiteY4" fmla="*/ 0 h 2458031"/>
                      <a:gd name="connsiteX5" fmla="*/ 2736304 w 2736304"/>
                      <a:gd name="connsiteY5" fmla="*/ 0 h 2458031"/>
                      <a:gd name="connsiteX6" fmla="*/ 2736304 w 2736304"/>
                      <a:gd name="connsiteY6" fmla="*/ 442446 h 2458031"/>
                      <a:gd name="connsiteX7" fmla="*/ 2736304 w 2736304"/>
                      <a:gd name="connsiteY7" fmla="*/ 983212 h 2458031"/>
                      <a:gd name="connsiteX8" fmla="*/ 2736304 w 2736304"/>
                      <a:gd name="connsiteY8" fmla="*/ 1401078 h 2458031"/>
                      <a:gd name="connsiteX9" fmla="*/ 2736304 w 2736304"/>
                      <a:gd name="connsiteY9" fmla="*/ 1917264 h 2458031"/>
                      <a:gd name="connsiteX10" fmla="*/ 2736304 w 2736304"/>
                      <a:gd name="connsiteY10" fmla="*/ 2458031 h 2458031"/>
                      <a:gd name="connsiteX11" fmla="*/ 2189043 w 2736304"/>
                      <a:gd name="connsiteY11" fmla="*/ 2458031 h 2458031"/>
                      <a:gd name="connsiteX12" fmla="*/ 1641782 w 2736304"/>
                      <a:gd name="connsiteY12" fmla="*/ 2458031 h 2458031"/>
                      <a:gd name="connsiteX13" fmla="*/ 1121885 w 2736304"/>
                      <a:gd name="connsiteY13" fmla="*/ 2458031 h 2458031"/>
                      <a:gd name="connsiteX14" fmla="*/ 574624 w 2736304"/>
                      <a:gd name="connsiteY14" fmla="*/ 2458031 h 2458031"/>
                      <a:gd name="connsiteX15" fmla="*/ 0 w 2736304"/>
                      <a:gd name="connsiteY15" fmla="*/ 2458031 h 2458031"/>
                      <a:gd name="connsiteX16" fmla="*/ 0 w 2736304"/>
                      <a:gd name="connsiteY16" fmla="*/ 2015585 h 2458031"/>
                      <a:gd name="connsiteX17" fmla="*/ 0 w 2736304"/>
                      <a:gd name="connsiteY17" fmla="*/ 1523979 h 2458031"/>
                      <a:gd name="connsiteX18" fmla="*/ 0 w 2736304"/>
                      <a:gd name="connsiteY18" fmla="*/ 1106114 h 2458031"/>
                      <a:gd name="connsiteX19" fmla="*/ 0 w 2736304"/>
                      <a:gd name="connsiteY19" fmla="*/ 639088 h 2458031"/>
                      <a:gd name="connsiteX20" fmla="*/ 0 w 2736304"/>
                      <a:gd name="connsiteY20" fmla="*/ 0 h 24580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736304" h="2458031" fill="none" extrusionOk="0">
                        <a:moveTo>
                          <a:pt x="0" y="0"/>
                        </a:moveTo>
                        <a:cubicBezTo>
                          <a:pt x="233573" y="-54490"/>
                          <a:pt x="336204" y="9244"/>
                          <a:pt x="601987" y="0"/>
                        </a:cubicBezTo>
                        <a:cubicBezTo>
                          <a:pt x="867770" y="-9244"/>
                          <a:pt x="1007757" y="22557"/>
                          <a:pt x="1149248" y="0"/>
                        </a:cubicBezTo>
                        <a:cubicBezTo>
                          <a:pt x="1290739" y="-22557"/>
                          <a:pt x="1396231" y="24692"/>
                          <a:pt x="1641782" y="0"/>
                        </a:cubicBezTo>
                        <a:cubicBezTo>
                          <a:pt x="1887333" y="-24692"/>
                          <a:pt x="2033982" y="66780"/>
                          <a:pt x="2216406" y="0"/>
                        </a:cubicBezTo>
                        <a:cubicBezTo>
                          <a:pt x="2398830" y="-66780"/>
                          <a:pt x="2565080" y="5547"/>
                          <a:pt x="2736304" y="0"/>
                        </a:cubicBezTo>
                        <a:cubicBezTo>
                          <a:pt x="2739603" y="144758"/>
                          <a:pt x="2702741" y="224580"/>
                          <a:pt x="2736304" y="442446"/>
                        </a:cubicBezTo>
                        <a:cubicBezTo>
                          <a:pt x="2769867" y="660312"/>
                          <a:pt x="2730217" y="777334"/>
                          <a:pt x="2736304" y="983212"/>
                        </a:cubicBezTo>
                        <a:cubicBezTo>
                          <a:pt x="2742391" y="1189090"/>
                          <a:pt x="2696203" y="1263987"/>
                          <a:pt x="2736304" y="1401078"/>
                        </a:cubicBezTo>
                        <a:cubicBezTo>
                          <a:pt x="2776405" y="1538169"/>
                          <a:pt x="2677101" y="1717030"/>
                          <a:pt x="2736304" y="1917264"/>
                        </a:cubicBezTo>
                        <a:cubicBezTo>
                          <a:pt x="2795507" y="2117498"/>
                          <a:pt x="2709313" y="2190083"/>
                          <a:pt x="2736304" y="2458031"/>
                        </a:cubicBezTo>
                        <a:cubicBezTo>
                          <a:pt x="2551383" y="2514606"/>
                          <a:pt x="2456556" y="2445738"/>
                          <a:pt x="2189043" y="2458031"/>
                        </a:cubicBezTo>
                        <a:cubicBezTo>
                          <a:pt x="1921530" y="2470324"/>
                          <a:pt x="1779507" y="2452438"/>
                          <a:pt x="1641782" y="2458031"/>
                        </a:cubicBezTo>
                        <a:cubicBezTo>
                          <a:pt x="1504057" y="2463624"/>
                          <a:pt x="1232220" y="2408906"/>
                          <a:pt x="1121885" y="2458031"/>
                        </a:cubicBezTo>
                        <a:cubicBezTo>
                          <a:pt x="1011550" y="2507156"/>
                          <a:pt x="725910" y="2437331"/>
                          <a:pt x="574624" y="2458031"/>
                        </a:cubicBezTo>
                        <a:cubicBezTo>
                          <a:pt x="423338" y="2478731"/>
                          <a:pt x="143844" y="2450439"/>
                          <a:pt x="0" y="2458031"/>
                        </a:cubicBezTo>
                        <a:cubicBezTo>
                          <a:pt x="-48407" y="2364387"/>
                          <a:pt x="50369" y="2118525"/>
                          <a:pt x="0" y="2015585"/>
                        </a:cubicBezTo>
                        <a:cubicBezTo>
                          <a:pt x="-50369" y="1912645"/>
                          <a:pt x="11979" y="1746010"/>
                          <a:pt x="0" y="1523979"/>
                        </a:cubicBezTo>
                        <a:cubicBezTo>
                          <a:pt x="-11979" y="1301948"/>
                          <a:pt x="43360" y="1259990"/>
                          <a:pt x="0" y="1106114"/>
                        </a:cubicBezTo>
                        <a:cubicBezTo>
                          <a:pt x="-43360" y="952238"/>
                          <a:pt x="2230" y="854657"/>
                          <a:pt x="0" y="639088"/>
                        </a:cubicBezTo>
                        <a:cubicBezTo>
                          <a:pt x="-2230" y="423519"/>
                          <a:pt x="16957" y="312364"/>
                          <a:pt x="0" y="0"/>
                        </a:cubicBezTo>
                        <a:close/>
                      </a:path>
                      <a:path w="2736304" h="2458031" stroke="0" extrusionOk="0">
                        <a:moveTo>
                          <a:pt x="0" y="0"/>
                        </a:moveTo>
                        <a:cubicBezTo>
                          <a:pt x="288470" y="-26743"/>
                          <a:pt x="473402" y="66532"/>
                          <a:pt x="601987" y="0"/>
                        </a:cubicBezTo>
                        <a:cubicBezTo>
                          <a:pt x="730572" y="-66532"/>
                          <a:pt x="955242" y="54655"/>
                          <a:pt x="1067159" y="0"/>
                        </a:cubicBezTo>
                        <a:cubicBezTo>
                          <a:pt x="1179076" y="-54655"/>
                          <a:pt x="1528767" y="36114"/>
                          <a:pt x="1669145" y="0"/>
                        </a:cubicBezTo>
                        <a:cubicBezTo>
                          <a:pt x="1809523" y="-36114"/>
                          <a:pt x="1941307" y="50322"/>
                          <a:pt x="2161680" y="0"/>
                        </a:cubicBezTo>
                        <a:cubicBezTo>
                          <a:pt x="2382053" y="-50322"/>
                          <a:pt x="2473539" y="11865"/>
                          <a:pt x="2736304" y="0"/>
                        </a:cubicBezTo>
                        <a:cubicBezTo>
                          <a:pt x="2753866" y="104381"/>
                          <a:pt x="2714232" y="292329"/>
                          <a:pt x="2736304" y="442446"/>
                        </a:cubicBezTo>
                        <a:cubicBezTo>
                          <a:pt x="2758376" y="592563"/>
                          <a:pt x="2694645" y="674226"/>
                          <a:pt x="2736304" y="884891"/>
                        </a:cubicBezTo>
                        <a:cubicBezTo>
                          <a:pt x="2777963" y="1095557"/>
                          <a:pt x="2717398" y="1300212"/>
                          <a:pt x="2736304" y="1425658"/>
                        </a:cubicBezTo>
                        <a:cubicBezTo>
                          <a:pt x="2755210" y="1551104"/>
                          <a:pt x="2723848" y="1700421"/>
                          <a:pt x="2736304" y="1892684"/>
                        </a:cubicBezTo>
                        <a:cubicBezTo>
                          <a:pt x="2748760" y="2084947"/>
                          <a:pt x="2709614" y="2312352"/>
                          <a:pt x="2736304" y="2458031"/>
                        </a:cubicBezTo>
                        <a:cubicBezTo>
                          <a:pt x="2549722" y="2521675"/>
                          <a:pt x="2281885" y="2406491"/>
                          <a:pt x="2161680" y="2458031"/>
                        </a:cubicBezTo>
                        <a:cubicBezTo>
                          <a:pt x="2041475" y="2509571"/>
                          <a:pt x="1858113" y="2418615"/>
                          <a:pt x="1696508" y="2458031"/>
                        </a:cubicBezTo>
                        <a:cubicBezTo>
                          <a:pt x="1534903" y="2497447"/>
                          <a:pt x="1334995" y="2429838"/>
                          <a:pt x="1203974" y="2458031"/>
                        </a:cubicBezTo>
                        <a:cubicBezTo>
                          <a:pt x="1072953" y="2486224"/>
                          <a:pt x="856165" y="2417604"/>
                          <a:pt x="684076" y="2458031"/>
                        </a:cubicBezTo>
                        <a:cubicBezTo>
                          <a:pt x="511987" y="2498458"/>
                          <a:pt x="335372" y="2443323"/>
                          <a:pt x="0" y="2458031"/>
                        </a:cubicBezTo>
                        <a:cubicBezTo>
                          <a:pt x="-21644" y="2245610"/>
                          <a:pt x="27770" y="2158646"/>
                          <a:pt x="0" y="1991005"/>
                        </a:cubicBezTo>
                        <a:cubicBezTo>
                          <a:pt x="-27770" y="1823364"/>
                          <a:pt x="22763" y="1675913"/>
                          <a:pt x="0" y="1499399"/>
                        </a:cubicBezTo>
                        <a:cubicBezTo>
                          <a:pt x="-22763" y="1322885"/>
                          <a:pt x="11034" y="1239704"/>
                          <a:pt x="0" y="1032373"/>
                        </a:cubicBezTo>
                        <a:cubicBezTo>
                          <a:pt x="-11034" y="825042"/>
                          <a:pt x="39635" y="807968"/>
                          <a:pt x="0" y="614508"/>
                        </a:cubicBezTo>
                        <a:cubicBezTo>
                          <a:pt x="-39635" y="421049"/>
                          <a:pt x="31878" y="22450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C8D1532-E17B-444F-AD2D-24A8000D7AC9}"/>
              </a:ext>
            </a:extLst>
          </p:cNvPr>
          <p:cNvSpPr txBox="1"/>
          <p:nvPr/>
        </p:nvSpPr>
        <p:spPr>
          <a:xfrm>
            <a:off x="3312368" y="6544816"/>
            <a:ext cx="2915924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1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Neural Batch Sampler (RL)</a:t>
            </a:r>
            <a:r>
              <a:rPr lang="en-US" sz="110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Slides over &amp; adaptively selects patches (9 discrete actions, REINFORCE).</a:t>
            </a:r>
            <a:endParaRPr lang="fa-IR" sz="11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1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Autoencoder (AE)</a:t>
            </a:r>
            <a:r>
              <a:rPr lang="en-US" sz="110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110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Lightweight CNN, MSE loss, dropout before bottleneck → stable loss profiles.</a:t>
            </a:r>
          </a:p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1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Predictor:</a:t>
            </a: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1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Loss-space FCN segmentation.</a:t>
            </a:r>
            <a:endParaRPr lang="en-US" sz="1100" b="0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5">
                <a:extLst>
                  <a:ext uri="{FF2B5EF4-FFF2-40B4-BE49-F238E27FC236}">
                    <a16:creationId xmlns:a16="http://schemas.microsoft.com/office/drawing/2014/main" id="{113E2424-F701-4F95-B9F9-FCE6DB5DE75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42722860"/>
                  </p:ext>
                </p:extLst>
              </p:nvPr>
            </p:nvGraphicFramePr>
            <p:xfrm>
              <a:off x="3372905" y="8739732"/>
              <a:ext cx="2855385" cy="1189460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571077">
                      <a:extLst>
                        <a:ext uri="{9D8B030D-6E8A-4147-A177-3AD203B41FA5}">
                          <a16:colId xmlns:a16="http://schemas.microsoft.com/office/drawing/2014/main" val="1749753367"/>
                        </a:ext>
                      </a:extLst>
                    </a:gridCol>
                    <a:gridCol w="571077">
                      <a:extLst>
                        <a:ext uri="{9D8B030D-6E8A-4147-A177-3AD203B41FA5}">
                          <a16:colId xmlns:a16="http://schemas.microsoft.com/office/drawing/2014/main" val="2480918261"/>
                        </a:ext>
                      </a:extLst>
                    </a:gridCol>
                    <a:gridCol w="571077">
                      <a:extLst>
                        <a:ext uri="{9D8B030D-6E8A-4147-A177-3AD203B41FA5}">
                          <a16:colId xmlns:a16="http://schemas.microsoft.com/office/drawing/2014/main" val="1902653542"/>
                        </a:ext>
                      </a:extLst>
                    </a:gridCol>
                    <a:gridCol w="571077">
                      <a:extLst>
                        <a:ext uri="{9D8B030D-6E8A-4147-A177-3AD203B41FA5}">
                          <a16:colId xmlns:a16="http://schemas.microsoft.com/office/drawing/2014/main" val="2425231738"/>
                        </a:ext>
                      </a:extLst>
                    </a:gridCol>
                    <a:gridCol w="571077">
                      <a:extLst>
                        <a:ext uri="{9D8B030D-6E8A-4147-A177-3AD203B41FA5}">
                          <a16:colId xmlns:a16="http://schemas.microsoft.com/office/drawing/2014/main" val="1451141494"/>
                        </a:ext>
                      </a:extLst>
                    </a:gridCol>
                  </a:tblGrid>
                  <a:tr h="3813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Metric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U-Net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VQ-VAE-2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With-Reset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Ours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95856483"/>
                      </a:ext>
                    </a:extLst>
                  </a:tr>
                  <a:tr h="3813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AUC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0.83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---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---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b="1" u="sng" dirty="0">
                              <a:solidFill>
                                <a:srgbClr val="0070C0"/>
                              </a:solidFill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0.91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09938359"/>
                      </a:ext>
                    </a:extLst>
                  </a:tr>
                  <a:tr h="3813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effectLst>
                                          <a:glow rad="228600">
                                            <a:schemeClr val="accent6">
                                              <a:satMod val="175000"/>
                                              <a:alpha val="40000"/>
                                            </a:schemeClr>
                                          </a:glo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en-US" sz="1100" b="0" i="1" smtClean="0">
                                            <a:effectLst>
                                              <a:glow rad="228600">
                                                <a:schemeClr val="accent6">
                                                  <a:satMod val="175000"/>
                                                  <a:alpha val="40000"/>
                                                </a:schemeClr>
                                              </a:glow>
                                            </a:effectLst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100" b="0" smtClean="0">
                                            <a:effectLst>
                                              <a:glow rad="228600">
                                                <a:schemeClr val="accent6">
                                                  <a:satMod val="175000"/>
                                                  <a:alpha val="40000"/>
                                                </a:schemeClr>
                                              </a:glow>
                                            </a:effectLst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sz="1100" b="0" smtClean="0">
                                            <a:effectLst>
                                              <a:glow rad="228600">
                                                <a:schemeClr val="accent6">
                                                  <a:satMod val="175000"/>
                                                  <a:alpha val="40000"/>
                                                </a:schemeClr>
                                              </a:glow>
                                            </a:effectLst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sub>
                                    <m:r>
                                      <a:rPr lang="en-US" sz="1100" b="0" smtClean="0">
                                        <a:effectLst>
                                          <a:glow rad="228600">
                                            <a:schemeClr val="accent6">
                                              <a:satMod val="175000"/>
                                              <a:alpha val="40000"/>
                                            </a:schemeClr>
                                          </a:glo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 dirty="0">
                            <a:effectLst>
                              <a:glow rad="228600">
                                <a:schemeClr val="accent6">
                                  <a:satMod val="175000"/>
                                  <a:alpha val="40000"/>
                                </a:schemeClr>
                              </a:glow>
                            </a:effectLst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0.22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0.38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0.37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b="1" u="sng" dirty="0">
                              <a:solidFill>
                                <a:srgbClr val="0070C0"/>
                              </a:solidFill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0.50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62674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5">
                <a:extLst>
                  <a:ext uri="{FF2B5EF4-FFF2-40B4-BE49-F238E27FC236}">
                    <a16:creationId xmlns:a16="http://schemas.microsoft.com/office/drawing/2014/main" id="{113E2424-F701-4F95-B9F9-FCE6DB5DE75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42722860"/>
                  </p:ext>
                </p:extLst>
              </p:nvPr>
            </p:nvGraphicFramePr>
            <p:xfrm>
              <a:off x="3372905" y="8739732"/>
              <a:ext cx="2855385" cy="1189460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571077">
                      <a:extLst>
                        <a:ext uri="{9D8B030D-6E8A-4147-A177-3AD203B41FA5}">
                          <a16:colId xmlns:a16="http://schemas.microsoft.com/office/drawing/2014/main" val="1749753367"/>
                        </a:ext>
                      </a:extLst>
                    </a:gridCol>
                    <a:gridCol w="571077">
                      <a:extLst>
                        <a:ext uri="{9D8B030D-6E8A-4147-A177-3AD203B41FA5}">
                          <a16:colId xmlns:a16="http://schemas.microsoft.com/office/drawing/2014/main" val="2480918261"/>
                        </a:ext>
                      </a:extLst>
                    </a:gridCol>
                    <a:gridCol w="571077">
                      <a:extLst>
                        <a:ext uri="{9D8B030D-6E8A-4147-A177-3AD203B41FA5}">
                          <a16:colId xmlns:a16="http://schemas.microsoft.com/office/drawing/2014/main" val="1902653542"/>
                        </a:ext>
                      </a:extLst>
                    </a:gridCol>
                    <a:gridCol w="571077">
                      <a:extLst>
                        <a:ext uri="{9D8B030D-6E8A-4147-A177-3AD203B41FA5}">
                          <a16:colId xmlns:a16="http://schemas.microsoft.com/office/drawing/2014/main" val="2425231738"/>
                        </a:ext>
                      </a:extLst>
                    </a:gridCol>
                    <a:gridCol w="571077">
                      <a:extLst>
                        <a:ext uri="{9D8B030D-6E8A-4147-A177-3AD203B41FA5}">
                          <a16:colId xmlns:a16="http://schemas.microsoft.com/office/drawing/2014/main" val="1451141494"/>
                        </a:ext>
                      </a:extLst>
                    </a:gridCol>
                  </a:tblGrid>
                  <a:tr h="4267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Metric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U-Net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VQ-VAE-2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With-Reset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Ours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95856483"/>
                      </a:ext>
                    </a:extLst>
                  </a:tr>
                  <a:tr h="3813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AUC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0.83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---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---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b="1" u="sng" dirty="0">
                              <a:solidFill>
                                <a:srgbClr val="0070C0"/>
                              </a:solidFill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0.91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09938359"/>
                      </a:ext>
                    </a:extLst>
                  </a:tr>
                  <a:tr h="3813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638" t="-228571" r="-403191" b="-31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0.22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0.38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0.37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b="1" u="sng" dirty="0">
                              <a:solidFill>
                                <a:srgbClr val="0070C0"/>
                              </a:solidFill>
                              <a:effectLst>
                                <a:glow rad="228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</a:rPr>
                            <a:t>0.50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626740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E8463B21-31B3-41A0-B75C-CF293034F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012" y="10649272"/>
            <a:ext cx="2985176" cy="1944218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prstDash val="lgDash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01C48D4-FFAA-4851-9324-1CDEC103A930}"/>
              </a:ext>
            </a:extLst>
          </p:cNvPr>
          <p:cNvSpPr txBox="1"/>
          <p:nvPr/>
        </p:nvSpPr>
        <p:spPr>
          <a:xfrm>
            <a:off x="6450730" y="8739732"/>
            <a:ext cx="2886334" cy="3654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W.-H. Chu and K. M.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Kitani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“Neural batch sampling with reinforcement learning for semi-supervised anomaly detection,” Proc. ECCV, 2020</a:t>
            </a:r>
            <a:r>
              <a:rPr lang="en-US" sz="1050" dirty="0">
                <a:cs typeface="+mj-cs"/>
              </a:rPr>
              <a:t>.</a:t>
            </a:r>
            <a:endParaRPr lang="fa-IR" sz="1050" dirty="0">
              <a:cs typeface="+mj-cs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Bergmann, K.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Batzner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Fauser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Sattlegger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C. Steger, "The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MVTec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Anomaly Detection Dataset: A Comprehensive Real-World Dataset for Unsupervised Anomaly Detection," International Journal of Computer Vision, vol. 129, 2021</a:t>
            </a:r>
            <a:r>
              <a:rPr lang="en-US" sz="1050" dirty="0">
                <a:cs typeface="+mj-cs"/>
              </a:rPr>
              <a:t>.</a:t>
            </a:r>
            <a:endParaRPr lang="fa-IR" sz="1050" dirty="0">
              <a:cs typeface="+mj-cs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K. Y. Yapp and N. C. N. Doan, “Anomaly detection on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MVTec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 using VQ- VAE-2,” Procedia CIRP, vol. 130, 2024</a:t>
            </a:r>
            <a:r>
              <a:rPr lang="en-US" sz="1050" dirty="0">
                <a:cs typeface="+mj-cs"/>
              </a:rPr>
              <a:t>.</a:t>
            </a:r>
            <a:endParaRPr lang="fa-IR" sz="1050" dirty="0">
              <a:cs typeface="+mj-cs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Ronneberger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P. Fischer, and T.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Brox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“U-Net: Convolutional networks for biomedical image segmentation,” MICCAI, </a:t>
            </a:r>
            <a:r>
              <a:rPr lang="en-US" sz="1050" dirty="0">
                <a:latin typeface="Times New Roman" panose="02020603050405020304" pitchFamily="18" charset="0"/>
                <a:cs typeface="+mj-cs"/>
              </a:rPr>
              <a:t>LNCS vol. 9351, 2015</a:t>
            </a:r>
            <a:r>
              <a:rPr lang="en-US" sz="1050" dirty="0">
                <a:cs typeface="+mj-cs"/>
              </a:rPr>
              <a:t>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5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105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Khadivi</a:t>
            </a:r>
            <a:r>
              <a:rPr lang="en-US" sz="105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Noghredeh</a:t>
            </a:r>
            <a:r>
              <a:rPr lang="en-US" sz="105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F. </a:t>
            </a:r>
            <a:r>
              <a:rPr lang="en-US" sz="105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Haghighi</a:t>
            </a:r>
            <a:r>
              <a:rPr lang="en-US" sz="105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A. Safari, and F. </a:t>
            </a:r>
            <a:r>
              <a:rPr lang="en-US" sz="105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Ziaeetabar</a:t>
            </a:r>
            <a:r>
              <a:rPr lang="en-US" sz="105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"DRL-Guided Neural Batch Sampling for Semi-Supervised Pixel-Level Anomaly Detection," </a:t>
            </a:r>
            <a:r>
              <a:rPr lang="en-US" sz="1050" b="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IICAI 2026</a:t>
            </a:r>
            <a:r>
              <a:rPr lang="en-US" sz="105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(accepted</a:t>
            </a:r>
            <a:r>
              <a:rPr lang="en-US" sz="1050" b="0" i="0" dirty="0">
                <a:solidFill>
                  <a:srgbClr val="0F1115"/>
                </a:solidFill>
                <a:effectLst/>
                <a:latin typeface="quote-cjk-patch"/>
                <a:cs typeface="+mj-cs"/>
              </a:rPr>
              <a:t>).</a:t>
            </a:r>
            <a:endParaRPr lang="fa-IR" sz="1050" dirty="0">
              <a:cs typeface="+mj-cs"/>
            </a:endParaRPr>
          </a:p>
          <a:p>
            <a:pPr algn="just"/>
            <a:endParaRPr lang="en-US" sz="1100" dirty="0"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C10B051-F94E-4425-87B1-F2469222CACB}"/>
                  </a:ext>
                </a:extLst>
              </p:cNvPr>
              <p:cNvSpPr txBox="1"/>
              <p:nvPr/>
            </p:nvSpPr>
            <p:spPr>
              <a:xfrm>
                <a:off x="3372904" y="9973325"/>
                <a:ext cx="2795847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indent="-171450" algn="just">
                  <a:buClr>
                    <a:srgbClr val="FF0000"/>
                  </a:buClr>
                  <a:buSzPct val="100000"/>
                  <a:buFont typeface="Wingdings" panose="05000000000000000000" pitchFamily="2" charset="2"/>
                  <a:buChar char="v"/>
                </a:pPr>
                <a:r>
                  <a:rPr lang="en-US" altLang="en-US" sz="1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Best results: Pill(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1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sz="11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en-US" sz="11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11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a-IR" altLang="en-US" sz="1100" b="0" i="1" smtClean="0">
                        <a:solidFill>
                          <a:srgbClr val="00B050"/>
                        </a:solidFill>
                        <a:effectLst>
                          <a:glow rad="101600">
                            <a:srgbClr val="FFFF00">
                              <a:alpha val="60000"/>
                            </a:srgbClr>
                          </a:glo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fa-IR" altLang="en-US" sz="1100" b="0" i="1" smtClean="0">
                        <a:solidFill>
                          <a:srgbClr val="00B050"/>
                        </a:solidFill>
                        <a:effectLst>
                          <a:glow rad="101600">
                            <a:srgbClr val="FFFF00">
                              <a:alpha val="60000"/>
                            </a:srgbClr>
                          </a:glo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en-US" sz="1100" b="0" i="1" smtClean="0">
                        <a:solidFill>
                          <a:srgbClr val="00B050"/>
                        </a:solidFill>
                        <a:effectLst>
                          <a:glow rad="101600">
                            <a:srgbClr val="FFFF00">
                              <a:alpha val="60000"/>
                            </a:srgbClr>
                          </a:glo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68</m:t>
                    </m:r>
                  </m:oMath>
                </a14:m>
                <a:r>
                  <a:rPr lang="en-US" altLang="en-US" sz="1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),    Hazelnut(</a:t>
                </a:r>
                <a14:m>
                  <m:oMath xmlns:m="http://schemas.openxmlformats.org/officeDocument/2006/math">
                    <m:r>
                      <a:rPr lang="en-US" altLang="en-US" sz="1100" b="0" i="1" smtClean="0">
                        <a:solidFill>
                          <a:srgbClr val="00B050"/>
                        </a:solidFill>
                        <a:effectLst>
                          <a:glow rad="101600">
                            <a:srgbClr val="FFFF00">
                              <a:alpha val="60000"/>
                            </a:srgbClr>
                          </a:glo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en-US" sz="1100" b="0" i="1" smtClean="0">
                        <a:solidFill>
                          <a:srgbClr val="00B050"/>
                        </a:solidFill>
                        <a:effectLst>
                          <a:glow rad="101600">
                            <a:srgbClr val="FFFF00">
                              <a:alpha val="60000"/>
                            </a:srgbClr>
                          </a:glo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en-US" sz="1100" b="0" i="1" smtClean="0">
                        <a:solidFill>
                          <a:srgbClr val="00B050"/>
                        </a:solidFill>
                        <a:effectLst>
                          <a:glow rad="101600">
                            <a:srgbClr val="FFFF00">
                              <a:alpha val="60000"/>
                            </a:srgbClr>
                          </a:glo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67</m:t>
                    </m:r>
                  </m:oMath>
                </a14:m>
                <a:r>
                  <a:rPr lang="en-US" altLang="en-US" sz="1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), Cable(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1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sz="11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en-US" sz="11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11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1100" b="0" i="1" smtClean="0">
                        <a:solidFill>
                          <a:srgbClr val="00B050"/>
                        </a:solidFill>
                        <a:effectLst>
                          <a:glow rad="101600">
                            <a:srgbClr val="FFFF00">
                              <a:alpha val="60000"/>
                            </a:srgbClr>
                          </a:glo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en-US" sz="1100" b="0" i="1" smtClean="0">
                        <a:solidFill>
                          <a:srgbClr val="00B050"/>
                        </a:solidFill>
                        <a:effectLst>
                          <a:glow rad="101600">
                            <a:srgbClr val="FFFF00">
                              <a:alpha val="60000"/>
                            </a:srgbClr>
                          </a:glo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en-US" sz="1100" b="0" i="1" smtClean="0">
                        <a:solidFill>
                          <a:srgbClr val="00B050"/>
                        </a:solidFill>
                        <a:effectLst>
                          <a:glow rad="101600">
                            <a:srgbClr val="FFFF00">
                              <a:alpha val="60000"/>
                            </a:srgbClr>
                          </a:glo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56</m:t>
                    </m:r>
                  </m:oMath>
                </a14:m>
                <a:r>
                  <a:rPr lang="en-US" altLang="en-US" sz="1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C10B051-F94E-4425-87B1-F2469222CA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2904" y="9973325"/>
                <a:ext cx="2795847" cy="430887"/>
              </a:xfrm>
              <a:prstGeom prst="rect">
                <a:avLst/>
              </a:prstGeom>
              <a:blipFill>
                <a:blip r:embed="rId7"/>
                <a:stretch>
                  <a:fillRect b="-98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99E1414-4B3E-4410-A46C-641254D0ADFA}"/>
              </a:ext>
            </a:extLst>
          </p:cNvPr>
          <p:cNvSpPr txBox="1"/>
          <p:nvPr/>
        </p:nvSpPr>
        <p:spPr>
          <a:xfrm>
            <a:off x="253509" y="8849072"/>
            <a:ext cx="2834640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1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Goal</a:t>
            </a: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Improve pixel‑level anomaly detection for subtle industrial defects using only limited labeled anomaly samples.</a:t>
            </a:r>
          </a:p>
          <a:p>
            <a:pPr algn="just">
              <a:buClr>
                <a:srgbClr val="FF0000"/>
              </a:buClr>
            </a:pPr>
            <a:endParaRPr lang="en-US" sz="1100" b="0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endParaRPr lang="en-US" sz="1100" b="0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Main innovations: </a:t>
            </a:r>
          </a:p>
          <a:p>
            <a:pPr algn="just"/>
            <a:endParaRPr lang="en-US" sz="1100" b="0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11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Adaptive sampling</a:t>
            </a: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for balanced patch selection</a:t>
            </a:r>
            <a:r>
              <a:rPr lang="fa-IR" sz="900" b="0" i="0" dirty="0">
                <a:solidFill>
                  <a:srgbClr val="0F1115"/>
                </a:solidFill>
                <a:effectLst/>
                <a:latin typeface="quote-cjk-patch"/>
              </a:rPr>
              <a:t>.</a:t>
            </a:r>
            <a:endParaRPr lang="fa-IR" sz="11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00B050"/>
              </a:buClr>
              <a:buSzPct val="150000"/>
            </a:pPr>
            <a:endParaRPr lang="en-US" sz="1100" b="0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Removed reset mechanism </a:t>
            </a:r>
            <a:r>
              <a:rPr lang="en-US" sz="1800" b="1" i="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added dropout </a:t>
            </a:r>
            <a:r>
              <a:rPr lang="en-US" sz="1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stable reconstruction.</a:t>
            </a:r>
          </a:p>
          <a:p>
            <a:pPr lvl="1" indent="0" algn="just"/>
            <a:endParaRPr lang="en-US" sz="1100" b="0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Simplified predictor (no historical loss profiles).</a:t>
            </a:r>
          </a:p>
          <a:p>
            <a:pPr marL="171450" indent="-171450" algn="just"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endParaRPr lang="en-US" sz="1100" b="0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endParaRPr lang="en-US" sz="11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1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Expected outcome</a:t>
            </a: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Higher accuracy and better localization than </a:t>
            </a:r>
            <a:r>
              <a:rPr lang="en-US" sz="11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methods.</a:t>
            </a:r>
            <a:endParaRPr lang="en-US" sz="11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3DDC19-90A7-4304-9990-B43DF2998827}"/>
              </a:ext>
            </a:extLst>
          </p:cNvPr>
          <p:cNvSpPr txBox="1"/>
          <p:nvPr/>
        </p:nvSpPr>
        <p:spPr>
          <a:xfrm>
            <a:off x="6541260" y="4097324"/>
            <a:ext cx="27363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Clr>
                <a:srgbClr val="FF0000"/>
              </a:buClr>
              <a:buSzPct val="120000"/>
              <a:buFont typeface="Wingdings" panose="05000000000000000000" pitchFamily="2" charset="2"/>
              <a:buChar char="Ø"/>
            </a:pPr>
            <a:r>
              <a:rPr lang="en-US" sz="11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Achievement:</a:t>
            </a:r>
            <a:r>
              <a:rPr lang="en-US" sz="11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Better segmentation accuracy &amp; robustness for subtle anomalies on </a:t>
            </a:r>
            <a:r>
              <a:rPr lang="en-US" sz="11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MVTec</a:t>
            </a:r>
            <a:r>
              <a:rPr lang="en-US" sz="11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AD.</a:t>
            </a:r>
          </a:p>
          <a:p>
            <a:pPr marL="171450" indent="-171450" algn="just">
              <a:buClr>
                <a:srgbClr val="FF0000"/>
              </a:buClr>
              <a:buSzPct val="120000"/>
              <a:buFont typeface="Wingdings" panose="05000000000000000000" pitchFamily="2" charset="2"/>
              <a:buChar char="Ø"/>
            </a:pPr>
            <a:endParaRPr lang="en-US" sz="11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Clr>
                <a:srgbClr val="FF0000"/>
              </a:buClr>
              <a:buSzPct val="120000"/>
              <a:buFont typeface="Wingdings" panose="05000000000000000000" pitchFamily="2" charset="2"/>
              <a:buChar char="Ø"/>
            </a:pPr>
            <a:r>
              <a:rPr lang="en-US" sz="11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Neural Batch Sampler</a:t>
            </a:r>
            <a:r>
              <a:rPr lang="en-US" sz="11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Focuses on informative regions </a:t>
            </a:r>
            <a:r>
              <a:rPr lang="en-US" sz="1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faster convergence.</a:t>
            </a:r>
          </a:p>
          <a:p>
            <a:pPr algn="just">
              <a:buClr>
                <a:srgbClr val="FF0000"/>
              </a:buClr>
              <a:buSzPct val="120000"/>
            </a:pPr>
            <a:endParaRPr lang="en-US" sz="11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Clr>
                <a:srgbClr val="FF0000"/>
              </a:buClr>
              <a:buSzPct val="120000"/>
              <a:buFont typeface="Wingdings" panose="05000000000000000000" pitchFamily="2" charset="2"/>
              <a:buChar char="Ø"/>
            </a:pPr>
            <a:r>
              <a:rPr lang="en-US" sz="11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Autoencoder:</a:t>
            </a:r>
            <a:r>
              <a:rPr lang="en-US" sz="11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Produces stable loss profiles from reconstruction errors.</a:t>
            </a:r>
          </a:p>
          <a:p>
            <a:pPr marL="171450" indent="-171450" algn="just">
              <a:buClr>
                <a:srgbClr val="FF0000"/>
              </a:buClr>
              <a:buSzPct val="120000"/>
              <a:buFont typeface="Wingdings" panose="05000000000000000000" pitchFamily="2" charset="2"/>
              <a:buChar char="Ø"/>
            </a:pPr>
            <a:endParaRPr lang="en-US" sz="1100" b="1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Clr>
                <a:srgbClr val="FF0000"/>
              </a:buClr>
              <a:buSzPct val="120000"/>
              <a:buFont typeface="Wingdings" panose="05000000000000000000" pitchFamily="2" charset="2"/>
              <a:buChar char="Ø"/>
            </a:pPr>
            <a:r>
              <a:rPr lang="en-US" sz="11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Predictor:</a:t>
            </a:r>
            <a:r>
              <a:rPr lang="en-US" sz="11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Segments anomalies by mapping loss profiles to masks.</a:t>
            </a:r>
          </a:p>
          <a:p>
            <a:pPr marL="171450" indent="-171450" algn="just">
              <a:buClr>
                <a:srgbClr val="FF0000"/>
              </a:buClr>
              <a:buSzPct val="120000"/>
              <a:buFont typeface="Wingdings" panose="05000000000000000000" pitchFamily="2" charset="2"/>
              <a:buChar char="Ø"/>
            </a:pPr>
            <a:endParaRPr lang="en-US" sz="11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Clr>
                <a:srgbClr val="FF0000"/>
              </a:buClr>
              <a:buSzPct val="120000"/>
              <a:buFont typeface="Wingdings" panose="05000000000000000000" pitchFamily="2" charset="2"/>
              <a:buChar char="Ø"/>
            </a:pPr>
            <a:r>
              <a:rPr lang="en-US" sz="11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Limitations:</a:t>
            </a:r>
            <a:r>
              <a:rPr lang="en-US" sz="11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High complexity, long training time, poor performance on very subtle defects.</a:t>
            </a:r>
          </a:p>
          <a:p>
            <a:pPr marL="171450" indent="-171450" algn="just">
              <a:buClr>
                <a:srgbClr val="FF0000"/>
              </a:buClr>
              <a:buSzPct val="120000"/>
              <a:buFont typeface="Wingdings" panose="05000000000000000000" pitchFamily="2" charset="2"/>
              <a:buChar char="Ø"/>
            </a:pPr>
            <a:endParaRPr lang="en-US" sz="11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Clr>
                <a:srgbClr val="FF0000"/>
              </a:buClr>
              <a:buSzPct val="120000"/>
              <a:buFont typeface="Wingdings" panose="05000000000000000000" pitchFamily="2" charset="2"/>
              <a:buChar char="Ø"/>
            </a:pPr>
            <a:r>
              <a:rPr lang="en-US" sz="11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Future work:</a:t>
            </a:r>
            <a:r>
              <a:rPr lang="en-US" sz="11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1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Multi‑scale policies, transformers, diffusion‑based reconstruction.</a:t>
            </a:r>
          </a:p>
        </p:txBody>
      </p:sp>
    </p:spTree>
    <p:extLst>
      <p:ext uri="{BB962C8B-B14F-4D97-AF65-F5344CB8AC3E}">
        <p14:creationId xmlns:p14="http://schemas.microsoft.com/office/powerpoint/2010/main" val="3266055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1881</TotalTime>
  <Words>532</Words>
  <Application>Microsoft Office PowerPoint</Application>
  <PresentationFormat>A3 Paper (297x420 mm)</PresentationFormat>
  <Paragraphs>61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Cambria Math</vt:lpstr>
      <vt:lpstr>quote-cjk-patch</vt:lpstr>
      <vt:lpstr>Times New Roman</vt:lpstr>
      <vt:lpstr>Wingdings</vt:lpstr>
      <vt:lpstr>Office Theme</vt:lpstr>
      <vt:lpstr>PowerPoint Presentation</vt:lpstr>
    </vt:vector>
  </TitlesOfParts>
  <Company>Office07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Sony Customer</dc:creator>
  <cp:lastModifiedBy>RS</cp:lastModifiedBy>
  <cp:revision>133</cp:revision>
  <dcterms:created xsi:type="dcterms:W3CDTF">2010-02-19T19:33:34Z</dcterms:created>
  <dcterms:modified xsi:type="dcterms:W3CDTF">2026-05-20T18:25:28Z</dcterms:modified>
</cp:coreProperties>
</file>