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21378863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EEFC2A-9DCA-4750-9D5F-B1B397BBAC86}" v="8" dt="2026-05-17T13:49:39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40" d="100"/>
          <a:sy n="40" d="100"/>
        </p:scale>
        <p:origin x="1133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irHossein Sharafi" userId="3f4c22fa33855a9a" providerId="LiveId" clId="{FA06A53A-990B-431F-801D-A43D63C541B0}"/>
    <pc:docChg chg="modSld">
      <pc:chgData name="AmirHossein Sharafi" userId="3f4c22fa33855a9a" providerId="LiveId" clId="{FA06A53A-990B-431F-801D-A43D63C541B0}" dt="2026-05-17T13:49:39.965" v="46" actId="20577"/>
      <pc:docMkLst>
        <pc:docMk/>
      </pc:docMkLst>
      <pc:sldChg chg="modSp mod">
        <pc:chgData name="AmirHossein Sharafi" userId="3f4c22fa33855a9a" providerId="LiveId" clId="{FA06A53A-990B-431F-801D-A43D63C541B0}" dt="2026-05-17T13:49:39.965" v="46" actId="20577"/>
        <pc:sldMkLst>
          <pc:docMk/>
          <pc:sldMk cId="0" sldId="256"/>
        </pc:sldMkLst>
        <pc:spChg chg="mod">
          <ac:chgData name="AmirHossein Sharafi" userId="3f4c22fa33855a9a" providerId="LiveId" clId="{FA06A53A-990B-431F-801D-A43D63C541B0}" dt="2026-05-17T13:49:39.965" v="46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AmirHossein Sharafi" userId="3f4c22fa33855a9a" providerId="LiveId" clId="{FA06A53A-990B-431F-801D-A43D63C541B0}" dt="2026-05-17T13:41:39.075" v="1" actId="255"/>
          <ac:spMkLst>
            <pc:docMk/>
            <pc:sldMk cId="0" sldId="256"/>
            <ac:spMk id="5" creationId="{00000000-0000-0000-0000-000000000000}"/>
          </ac:spMkLst>
        </pc:spChg>
        <pc:spChg chg="mod">
          <ac:chgData name="AmirHossein Sharafi" userId="3f4c22fa33855a9a" providerId="LiveId" clId="{FA06A53A-990B-431F-801D-A43D63C541B0}" dt="2026-05-17T13:42:11.552" v="4" actId="255"/>
          <ac:spMkLst>
            <pc:docMk/>
            <pc:sldMk cId="0" sldId="256"/>
            <ac:spMk id="7" creationId="{00000000-0000-0000-0000-000000000000}"/>
          </ac:spMkLst>
        </pc:spChg>
        <pc:spChg chg="mod">
          <ac:chgData name="AmirHossein Sharafi" userId="3f4c22fa33855a9a" providerId="LiveId" clId="{FA06A53A-990B-431F-801D-A43D63C541B0}" dt="2026-05-17T13:41:47.385" v="2" actId="255"/>
          <ac:spMkLst>
            <pc:docMk/>
            <pc:sldMk cId="0" sldId="256"/>
            <ac:spMk id="9" creationId="{00000000-0000-0000-0000-000000000000}"/>
          </ac:spMkLst>
        </pc:spChg>
        <pc:spChg chg="mod">
          <ac:chgData name="AmirHossein Sharafi" userId="3f4c22fa33855a9a" providerId="LiveId" clId="{FA06A53A-990B-431F-801D-A43D63C541B0}" dt="2026-05-17T13:42:24.299" v="5" actId="255"/>
          <ac:spMkLst>
            <pc:docMk/>
            <pc:sldMk cId="0" sldId="256"/>
            <ac:spMk id="11" creationId="{00000000-0000-0000-0000-000000000000}"/>
          </ac:spMkLst>
        </pc:spChg>
        <pc:spChg chg="mod">
          <ac:chgData name="AmirHossein Sharafi" userId="3f4c22fa33855a9a" providerId="LiveId" clId="{FA06A53A-990B-431F-801D-A43D63C541B0}" dt="2026-05-17T13:41:58.512" v="3" actId="255"/>
          <ac:spMkLst>
            <pc:docMk/>
            <pc:sldMk cId="0" sldId="256"/>
            <ac:spMk id="13" creationId="{00000000-0000-0000-0000-000000000000}"/>
          </ac:spMkLst>
        </pc:spChg>
        <pc:spChg chg="mod">
          <ac:chgData name="AmirHossein Sharafi" userId="3f4c22fa33855a9a" providerId="LiveId" clId="{FA06A53A-990B-431F-801D-A43D63C541B0}" dt="2026-05-17T13:42:33.186" v="6" actId="255"/>
          <ac:spMkLst>
            <pc:docMk/>
            <pc:sldMk cId="0" sldId="256"/>
            <ac:spMk id="1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457200"/>
            <a:ext cx="1954987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>
                <a:solidFill>
                  <a:srgbClr val="DCE6FF"/>
                </a:solidFill>
                <a:latin typeface="Times New Roman"/>
              </a:defRPr>
            </a:pPr>
            <a:r>
              <a:t>2nd INTERNATIONAL CONFERENCE ON Artificial Intelligence | 31 May - 1 June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6112" y="1182068"/>
            <a:ext cx="19549872" cy="55553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6500" b="1">
                <a:solidFill>
                  <a:srgbClr val="FFFFFF"/>
                </a:solidFill>
                <a:latin typeface="Times New Roman"/>
              </a:defRPr>
            </a:pPr>
            <a:r>
              <a:rPr lang="en-US" dirty="0"/>
              <a:t>A novel idea for Abductive Planning on Temporal Knowledge Graphs</a:t>
            </a:r>
            <a:br>
              <a:rPr lang="en-US" dirty="0"/>
            </a:br>
            <a:endParaRPr lang="en-US" dirty="0"/>
          </a:p>
          <a:p>
            <a:pPr algn="ctr">
              <a:defRPr sz="4000">
                <a:solidFill>
                  <a:srgbClr val="FFFFFF"/>
                </a:solidFill>
                <a:latin typeface="Times New Roman"/>
              </a:defRPr>
            </a:pPr>
            <a:r>
              <a:rPr lang="en-US" dirty="0"/>
              <a:t>Amir </a:t>
            </a:r>
            <a:r>
              <a:rPr lang="en-US"/>
              <a:t>Hossein Sharafi*, </a:t>
            </a:r>
            <a:r>
              <a:rPr lang="en-US" dirty="0"/>
              <a:t>Alireza Shahbazi, Behrouz Minaei Bidgoli</a:t>
            </a:r>
            <a:br>
              <a:rPr lang="en-US" dirty="0"/>
            </a:br>
            <a:endParaRPr lang="en-US" sz="800" dirty="0"/>
          </a:p>
          <a:p>
            <a:pPr algn="ctr">
              <a:defRPr sz="4000">
                <a:solidFill>
                  <a:srgbClr val="FFFFFF"/>
                </a:solidFill>
                <a:latin typeface="Times New Roman"/>
              </a:defRPr>
            </a:pPr>
            <a:endParaRPr lang="en-US" sz="2800" dirty="0">
              <a:solidFill>
                <a:srgbClr val="C8DCFF"/>
              </a:solidFill>
              <a:latin typeface="Times New Roman"/>
            </a:endParaRPr>
          </a:p>
          <a:p>
            <a:pPr algn="ctr">
              <a:defRPr sz="4000">
                <a:solidFill>
                  <a:srgbClr val="FFFFFF"/>
                </a:solidFill>
                <a:latin typeface="Times New Roman"/>
              </a:defRPr>
            </a:pPr>
            <a:r>
              <a:rPr lang="en-US" sz="2800" dirty="0">
                <a:solidFill>
                  <a:srgbClr val="C8DCFF"/>
                </a:solidFill>
                <a:latin typeface="Times New Roman"/>
              </a:rPr>
              <a:t>NAJM</a:t>
            </a:r>
          </a:p>
          <a:p>
            <a:pPr algn="ctr">
              <a:defRPr sz="2800">
                <a:solidFill>
                  <a:srgbClr val="C8DCFF"/>
                </a:solidFill>
                <a:latin typeface="Times New Roman"/>
              </a:defRPr>
            </a:pPr>
            <a:r>
              <a:rPr lang="en-US" dirty="0" err="1"/>
              <a:t>Tafresh</a:t>
            </a:r>
            <a:r>
              <a:rPr lang="en-US" dirty="0"/>
              <a:t> University | Iran University of Science and Technology</a:t>
            </a:r>
            <a:br>
              <a:rPr lang="en-US" dirty="0"/>
            </a:br>
            <a:r>
              <a:rPr lang="en-US" dirty="0"/>
              <a:t>Am_sharafi@tafreshu.ac.ir, shahbazi@najm.ac, b_minaei@iust.ac.ir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1371600" y="6858000"/>
            <a:ext cx="5303520" cy="1188720"/>
          </a:xfrm>
          <a:prstGeom prst="roundRect">
            <a:avLst/>
          </a:prstGeom>
          <a:solidFill>
            <a:srgbClr val="0B1536"/>
          </a:solidFill>
          <a:ln w="50800">
            <a:solidFill>
              <a:srgbClr val="4D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600" b="1">
                <a:latin typeface="Times New Roman"/>
              </a:defRPr>
            </a:pPr>
            <a:r>
              <a:t>Abstract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8229600"/>
            <a:ext cx="6217920" cy="9601200"/>
          </a:xfrm>
          <a:prstGeom prst="rect">
            <a:avLst/>
          </a:prstGeom>
          <a:solidFill>
            <a:srgbClr val="E6EBF5"/>
          </a:solidFill>
          <a:ln w="38100">
            <a:solidFill>
              <a:srgbClr val="5A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457200" rIns="457200" bIns="457200" rtlCol="0" anchor="t"/>
          <a:lstStyle/>
          <a:p>
            <a:pPr algn="l"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Reasoning over Dynamic Knowledge Graphs (DKGs) is critical for intelligent systems, but incomplete real-world information often hinders applications. Traditional planning formalisms lack robust strategies.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We propose a Recursive Hierarchical Strategy integrating a Goal-Oriented A* Planner with a Level-by-Level Abductive Reasoner. When action preconditions are unmet, an AAA-style reasoner deduces simpler explanations to recursively generate plans.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A Temporal Projection Engine validates plans using dummy timestamps to ensure logical consistency and goal satisfaction</a:t>
            </a:r>
            <a:r>
              <a:rPr dirty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71600" y="18288000"/>
            <a:ext cx="5303520" cy="1188720"/>
          </a:xfrm>
          <a:prstGeom prst="roundRect">
            <a:avLst/>
          </a:prstGeom>
          <a:solidFill>
            <a:srgbClr val="0B1536"/>
          </a:solidFill>
          <a:ln w="50800">
            <a:solidFill>
              <a:srgbClr val="4D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600" b="1">
                <a:latin typeface="Times New Roman"/>
              </a:defRPr>
            </a:pPr>
            <a:r>
              <a:t>The Purpose of Research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9659600"/>
            <a:ext cx="6217920" cy="9601200"/>
          </a:xfrm>
          <a:prstGeom prst="rect">
            <a:avLst/>
          </a:prstGeom>
          <a:solidFill>
            <a:srgbClr val="E6EBF5"/>
          </a:solidFill>
          <a:ln w="38100">
            <a:solidFill>
              <a:srgbClr val="5A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457200" rIns="457200" bIns="457200" rtlCol="0" anchor="t"/>
          <a:lstStyle/>
          <a:p>
            <a:pPr algn="l"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Address Incomplete Information: Enable systems to plan and act in dynamic environments where world knowledge is partially observable or sparse.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Overcome Traditional Limitations: Bypass the computational intractability encountered in formalisms like Situation Calculus or GOLOG in Open World scenarios.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Introduce a Novel Paradigm: Propose a framework that treats missing information not as a failure, but as a strategic trigger for Abductive Reasoning.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28432" y="6858000"/>
            <a:ext cx="5303520" cy="1188720"/>
          </a:xfrm>
          <a:prstGeom prst="roundRect">
            <a:avLst/>
          </a:prstGeom>
          <a:solidFill>
            <a:srgbClr val="0B1536"/>
          </a:solidFill>
          <a:ln w="50800">
            <a:solidFill>
              <a:srgbClr val="4D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600" b="1">
                <a:latin typeface="Times New Roman"/>
              </a:defRPr>
            </a:pPr>
            <a:r>
              <a:t>Research Method</a:t>
            </a:r>
          </a:p>
        </p:txBody>
      </p:sp>
      <p:sp>
        <p:nvSpPr>
          <p:cNvPr id="9" name="Rectangle 8"/>
          <p:cNvSpPr/>
          <p:nvPr/>
        </p:nvSpPr>
        <p:spPr>
          <a:xfrm>
            <a:off x="7571232" y="8229600"/>
            <a:ext cx="6217920" cy="9144000"/>
          </a:xfrm>
          <a:prstGeom prst="rect">
            <a:avLst/>
          </a:prstGeom>
          <a:solidFill>
            <a:srgbClr val="E6EBF5"/>
          </a:solidFill>
          <a:ln w="38100">
            <a:solidFill>
              <a:srgbClr val="5A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457200" rIns="457200" bIns="457200" rtlCol="0" anchor="t"/>
          <a:lstStyle/>
          <a:p>
            <a:pPr algn="l"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The framework utilizes three modular engines through a dual Generate-and-Test architecture: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Recursive Planning (Generate): An optimistic A* backward-search planner discovers potential plans. Unmet preconditions are treated as Abductive Assumptions. An AAA-style Abductive Reasoner analyzes the ontology to find simpler assertions explaining missing preconditions.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Temporal Validation (Test): A forward-chaining projection engine assigns dummy timestamps to the sequence of actions to simulate a timeline and applies Add/Delete logic.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28432" y="17830800"/>
            <a:ext cx="5303520" cy="1188720"/>
          </a:xfrm>
          <a:prstGeom prst="roundRect">
            <a:avLst/>
          </a:prstGeom>
          <a:solidFill>
            <a:srgbClr val="0B1536"/>
          </a:solidFill>
          <a:ln w="50800">
            <a:solidFill>
              <a:srgbClr val="4D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600" b="1">
                <a:latin typeface="Times New Roman"/>
              </a:defRPr>
            </a:pPr>
            <a:r>
              <a:t>Practical / Simulation Results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71232" y="19202400"/>
            <a:ext cx="6217920" cy="10058400"/>
          </a:xfrm>
          <a:prstGeom prst="rect">
            <a:avLst/>
          </a:prstGeom>
          <a:solidFill>
            <a:srgbClr val="E6EBF5"/>
          </a:solidFill>
          <a:ln w="38100">
            <a:solidFill>
              <a:srgbClr val="5A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457200" rIns="457200" bIns="457200" rtlCol="0" anchor="t"/>
          <a:lstStyle/>
          <a:p>
            <a:pPr algn="l"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Evaluated across three operational scenarios: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Recursive Action Planning: Dynamically found actions to satisfy missing preconditions (e.g., generating sub-goals to acquire a proof document).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Contradiction Hunting: Identified valid action sequences that inadvertently led to invalid ontology states, proving utility in validating domain logic.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Deep Abductive Simplification: Combined recursive planning with </a:t>
            </a:r>
            <a:r>
              <a:rPr sz="2800" dirty="0" err="1"/>
              <a:t>TBox</a:t>
            </a:r>
            <a:r>
              <a:rPr sz="2800" dirty="0"/>
              <a:t>-based simplification to decompose complex ontological concepts into fundamental primitives.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685264" y="6858000"/>
            <a:ext cx="5303520" cy="1188720"/>
          </a:xfrm>
          <a:prstGeom prst="roundRect">
            <a:avLst/>
          </a:prstGeom>
          <a:solidFill>
            <a:srgbClr val="0B1536"/>
          </a:solidFill>
          <a:ln w="50800">
            <a:solidFill>
              <a:srgbClr val="4D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600" b="1">
                <a:latin typeface="Times New Roman"/>
              </a:defRPr>
            </a:pPr>
            <a:r>
              <a:t>Conclusion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228064" y="8229600"/>
            <a:ext cx="6217920" cy="10058400"/>
          </a:xfrm>
          <a:prstGeom prst="rect">
            <a:avLst/>
          </a:prstGeom>
          <a:solidFill>
            <a:srgbClr val="E6EBF5"/>
          </a:solidFill>
          <a:ln w="38100">
            <a:solidFill>
              <a:srgbClr val="5A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457200" rIns="457200" bIns="457200" rtlCol="0" anchor="t"/>
          <a:lstStyle/>
          <a:p>
            <a:pPr algn="l"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Presented a highly adaptable, novel framework for abductive planning within incomplete temporal Knowledge Graphs.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Coupling an A* planner with an AAA-style reasoner enables robust recursive plan generation even when preconditions are absent.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Validation via a Temporal Projection Engine using dummy timestamps guarantees that output plans are feasible and logically sound.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• Demonstrated versatility in standard planning, contradiction hunting, and deep ontological simplification.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4685264" y="18745200"/>
            <a:ext cx="5303520" cy="1188720"/>
          </a:xfrm>
          <a:prstGeom prst="roundRect">
            <a:avLst/>
          </a:prstGeom>
          <a:solidFill>
            <a:srgbClr val="0B1536"/>
          </a:solidFill>
          <a:ln w="50800">
            <a:solidFill>
              <a:srgbClr val="4DA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600" b="1">
                <a:latin typeface="Times New Roman"/>
              </a:defRPr>
            </a:pPr>
            <a:r>
              <a:t>References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228064" y="20116800"/>
            <a:ext cx="6217920" cy="9144000"/>
          </a:xfrm>
          <a:prstGeom prst="rect">
            <a:avLst/>
          </a:prstGeom>
          <a:solidFill>
            <a:srgbClr val="E6EBF5"/>
          </a:solidFill>
          <a:ln w="38100">
            <a:solidFill>
              <a:srgbClr val="5A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457200" rIns="457200" bIns="457200" rtlCol="0" anchor="t"/>
          <a:lstStyle/>
          <a:p>
            <a:pPr algn="l"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1. Baader, F., et al. (2005). Integrating Description Logics and Action Formalisms: First Results. AAAI.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2. </a:t>
            </a:r>
            <a:r>
              <a:rPr sz="2800" dirty="0" err="1"/>
              <a:t>Pukancová</a:t>
            </a:r>
            <a:r>
              <a:rPr sz="2800" dirty="0"/>
              <a:t>, J., &amp; Homola, M. (2020). The AAA </a:t>
            </a:r>
            <a:r>
              <a:rPr sz="2800" dirty="0" err="1"/>
              <a:t>ABox</a:t>
            </a:r>
            <a:r>
              <a:rPr sz="2800" dirty="0"/>
              <a:t> Abduction Solver. KI - </a:t>
            </a:r>
            <a:r>
              <a:rPr sz="2800" dirty="0" err="1"/>
              <a:t>Künstliche</a:t>
            </a:r>
            <a:r>
              <a:rPr sz="2800" dirty="0"/>
              <a:t> </a:t>
            </a:r>
            <a:r>
              <a:rPr sz="2800" dirty="0" err="1"/>
              <a:t>Intelligenz</a:t>
            </a:r>
            <a:r>
              <a:rPr sz="2800" dirty="0"/>
              <a:t>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3. Shahbazi, A., et al. (2024). A Strategy for Implementing description Temporal Dynamic Algorithms in DKGs.</a:t>
            </a:r>
          </a:p>
          <a:p>
            <a:pPr algn="l">
              <a:spcBef>
                <a:spcPts val="1800"/>
              </a:spcBef>
              <a:defRPr sz="2400">
                <a:solidFill>
                  <a:srgbClr val="0A0A0A"/>
                </a:solidFill>
                <a:latin typeface="Times New Roman"/>
              </a:defRPr>
            </a:pPr>
            <a:r>
              <a:rPr sz="2800" dirty="0"/>
              <a:t>4. Nau, D., et al. (2003). SHOP2: An HTN planning system. JAIR, 20, 379-404.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561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AmirHossein Sharafi</cp:lastModifiedBy>
  <cp:revision>1</cp:revision>
  <dcterms:created xsi:type="dcterms:W3CDTF">2013-01-27T09:14:16Z</dcterms:created>
  <dcterms:modified xsi:type="dcterms:W3CDTF">2026-05-17T13:49:40Z</dcterms:modified>
  <cp:category/>
</cp:coreProperties>
</file>