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601200" cy="12801600" type="A3"/>
  <p:notesSz cx="6858000" cy="9144000"/>
  <p:defaultTextStyle>
    <a:defPPr>
      <a:defRPr lang="en-US"/>
    </a:defPPr>
    <a:lvl1pPr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39875" indent="-436695"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279750" indent="-873390"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919625" indent="-1310086"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559500" indent="-1746781" algn="l" defTabSz="1279750" rtl="0" eaLnBrk="0" fontAlgn="base" hangingPunct="0">
      <a:spcBef>
        <a:spcPct val="0"/>
      </a:spcBef>
      <a:spcAft>
        <a:spcPct val="0"/>
      </a:spcAft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1015898" algn="l" defTabSz="406359" rtl="0" eaLnBrk="1" latinLnBrk="0" hangingPunct="1"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1219078" algn="l" defTabSz="406359" rtl="0" eaLnBrk="1" latinLnBrk="0" hangingPunct="1"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1422258" algn="l" defTabSz="406359" rtl="0" eaLnBrk="1" latinLnBrk="0" hangingPunct="1"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1625437" algn="l" defTabSz="406359" rtl="0" eaLnBrk="1" latinLnBrk="0" hangingPunct="1">
      <a:defRPr sz="2533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1DCFF"/>
    <a:srgbClr val="136EE5"/>
    <a:srgbClr val="040E46"/>
    <a:srgbClr val="1158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5" autoAdjust="0"/>
    <p:restoredTop sz="94660"/>
  </p:normalViewPr>
  <p:slideViewPr>
    <p:cSldViewPr>
      <p:cViewPr>
        <p:scale>
          <a:sx n="78" d="100"/>
          <a:sy n="78" d="100"/>
        </p:scale>
        <p:origin x="804" y="-3198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DBC58-82B7-4CAC-883B-FC1263E86A37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63A1E-C68F-4E7F-AD66-1A881F298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950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29C28-0A08-404E-99D8-4EE04D01AC16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2ECF2-126E-4FA6-8DA3-11AAA21E27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6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445390" y="2154346"/>
            <a:ext cx="5103971" cy="45875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3476" y="2154346"/>
            <a:ext cx="15151894" cy="45875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C20DC-675C-4A8B-A07A-2B43FADF85B5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C09FA-0556-45ED-A033-EE1D17C041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091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3682B-DDDD-4BCE-A7E1-7BB24C8050C9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4921F-6DAD-4D45-99B6-16637D054D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5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16" indent="0">
              <a:buNone/>
              <a:defRPr sz="2533">
                <a:solidFill>
                  <a:schemeClr val="tx1">
                    <a:tint val="75000"/>
                  </a:schemeClr>
                </a:solidFill>
              </a:defRPr>
            </a:lvl2pPr>
            <a:lvl3pPr marL="1280032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3pPr>
            <a:lvl4pPr marL="1920048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4pPr>
            <a:lvl5pPr marL="2560064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5pPr>
            <a:lvl6pPr marL="3200080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6pPr>
            <a:lvl7pPr marL="3840096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7pPr>
            <a:lvl8pPr marL="4480112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8pPr>
            <a:lvl9pPr marL="5120128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250AA-3A2F-42FD-BAFF-BA7595F1FD97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F0BDE-B70A-43F8-B953-EB17B2D46D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80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3475" y="12546755"/>
            <a:ext cx="10127932" cy="35482953"/>
          </a:xfrm>
        </p:spPr>
        <p:txBody>
          <a:bodyPr/>
          <a:lstStyle>
            <a:lvl1pPr>
              <a:defRPr sz="3911"/>
            </a:lvl1pPr>
            <a:lvl2pPr>
              <a:defRPr sz="3377"/>
            </a:lvl2pPr>
            <a:lvl3pPr>
              <a:defRPr sz="2800"/>
            </a:lvl3pPr>
            <a:lvl4pPr>
              <a:defRPr sz="2533"/>
            </a:lvl4pPr>
            <a:lvl5pPr>
              <a:defRPr sz="2533"/>
            </a:lvl5pPr>
            <a:lvl6pPr>
              <a:defRPr sz="2533"/>
            </a:lvl6pPr>
            <a:lvl7pPr>
              <a:defRPr sz="2533"/>
            </a:lvl7pPr>
            <a:lvl8pPr>
              <a:defRPr sz="2533"/>
            </a:lvl8pPr>
            <a:lvl9pPr>
              <a:defRPr sz="2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21428" y="12546755"/>
            <a:ext cx="10127932" cy="35482953"/>
          </a:xfrm>
        </p:spPr>
        <p:txBody>
          <a:bodyPr/>
          <a:lstStyle>
            <a:lvl1pPr>
              <a:defRPr sz="3911"/>
            </a:lvl1pPr>
            <a:lvl2pPr>
              <a:defRPr sz="3377"/>
            </a:lvl2pPr>
            <a:lvl3pPr>
              <a:defRPr sz="2800"/>
            </a:lvl3pPr>
            <a:lvl4pPr>
              <a:defRPr sz="2533"/>
            </a:lvl4pPr>
            <a:lvl5pPr>
              <a:defRPr sz="2533"/>
            </a:lvl5pPr>
            <a:lvl6pPr>
              <a:defRPr sz="2533"/>
            </a:lvl6pPr>
            <a:lvl7pPr>
              <a:defRPr sz="2533"/>
            </a:lvl7pPr>
            <a:lvl8pPr>
              <a:defRPr sz="2533"/>
            </a:lvl8pPr>
            <a:lvl9pPr>
              <a:defRPr sz="25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D27F2-DBD8-41D0-8972-EACE17AC65CE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F5196-87B0-4A3A-B4BC-C0AFD1B597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865545"/>
            <a:ext cx="4242197" cy="1194222"/>
          </a:xfrm>
        </p:spPr>
        <p:txBody>
          <a:bodyPr anchor="b"/>
          <a:lstStyle>
            <a:lvl1pPr marL="0" indent="0">
              <a:buNone/>
              <a:defRPr sz="3377" b="1"/>
            </a:lvl1pPr>
            <a:lvl2pPr marL="640016" indent="0">
              <a:buNone/>
              <a:defRPr sz="2800" b="1"/>
            </a:lvl2pPr>
            <a:lvl3pPr marL="1280032" indent="0">
              <a:buNone/>
              <a:defRPr sz="2533" b="1"/>
            </a:lvl3pPr>
            <a:lvl4pPr marL="1920048" indent="0">
              <a:buNone/>
              <a:defRPr sz="2222" b="1"/>
            </a:lvl4pPr>
            <a:lvl5pPr marL="2560064" indent="0">
              <a:buNone/>
              <a:defRPr sz="2222" b="1"/>
            </a:lvl5pPr>
            <a:lvl6pPr marL="3200080" indent="0">
              <a:buNone/>
              <a:defRPr sz="2222" b="1"/>
            </a:lvl6pPr>
            <a:lvl7pPr marL="3840096" indent="0">
              <a:buNone/>
              <a:defRPr sz="2222" b="1"/>
            </a:lvl7pPr>
            <a:lvl8pPr marL="4480112" indent="0">
              <a:buNone/>
              <a:defRPr sz="2222" b="1"/>
            </a:lvl8pPr>
            <a:lvl9pPr marL="5120128" indent="0">
              <a:buNone/>
              <a:defRPr sz="22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4059767"/>
            <a:ext cx="4242197" cy="7375738"/>
          </a:xfrm>
        </p:spPr>
        <p:txBody>
          <a:bodyPr/>
          <a:lstStyle>
            <a:lvl1pPr>
              <a:defRPr sz="3377"/>
            </a:lvl1pPr>
            <a:lvl2pPr>
              <a:defRPr sz="2800"/>
            </a:lvl2pPr>
            <a:lvl3pPr>
              <a:defRPr sz="2533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2865545"/>
            <a:ext cx="4243864" cy="1194222"/>
          </a:xfrm>
        </p:spPr>
        <p:txBody>
          <a:bodyPr anchor="b"/>
          <a:lstStyle>
            <a:lvl1pPr marL="0" indent="0">
              <a:buNone/>
              <a:defRPr sz="3377" b="1"/>
            </a:lvl1pPr>
            <a:lvl2pPr marL="640016" indent="0">
              <a:buNone/>
              <a:defRPr sz="2800" b="1"/>
            </a:lvl2pPr>
            <a:lvl3pPr marL="1280032" indent="0">
              <a:buNone/>
              <a:defRPr sz="2533" b="1"/>
            </a:lvl3pPr>
            <a:lvl4pPr marL="1920048" indent="0">
              <a:buNone/>
              <a:defRPr sz="2222" b="1"/>
            </a:lvl4pPr>
            <a:lvl5pPr marL="2560064" indent="0">
              <a:buNone/>
              <a:defRPr sz="2222" b="1"/>
            </a:lvl5pPr>
            <a:lvl6pPr marL="3200080" indent="0">
              <a:buNone/>
              <a:defRPr sz="2222" b="1"/>
            </a:lvl6pPr>
            <a:lvl7pPr marL="3840096" indent="0">
              <a:buNone/>
              <a:defRPr sz="2222" b="1"/>
            </a:lvl7pPr>
            <a:lvl8pPr marL="4480112" indent="0">
              <a:buNone/>
              <a:defRPr sz="2222" b="1"/>
            </a:lvl8pPr>
            <a:lvl9pPr marL="5120128" indent="0">
              <a:buNone/>
              <a:defRPr sz="22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4059767"/>
            <a:ext cx="4243864" cy="7375738"/>
          </a:xfrm>
        </p:spPr>
        <p:txBody>
          <a:bodyPr/>
          <a:lstStyle>
            <a:lvl1pPr>
              <a:defRPr sz="3377"/>
            </a:lvl1pPr>
            <a:lvl2pPr>
              <a:defRPr sz="2800"/>
            </a:lvl2pPr>
            <a:lvl3pPr>
              <a:defRPr sz="2533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49A8C-3C60-488A-A408-38B6AD7E0C65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E10A9-DE49-4039-AAA6-6BA811A1B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0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EF751-AF3E-4F42-871A-51AC827431E8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036B6-1A95-4030-8774-C1165CF334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6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040C4-15F2-4AF0-9AAC-04C13C85B43C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0F987-4EFA-4839-9BC1-80A6CE663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28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8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3" y="509695"/>
            <a:ext cx="5367337" cy="10925811"/>
          </a:xfrm>
        </p:spPr>
        <p:txBody>
          <a:bodyPr/>
          <a:lstStyle>
            <a:lvl1pPr>
              <a:defRPr sz="4488"/>
            </a:lvl1pPr>
            <a:lvl2pPr>
              <a:defRPr sz="3911"/>
            </a:lvl2pPr>
            <a:lvl3pPr>
              <a:defRPr sz="3377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8" cy="8756651"/>
          </a:xfrm>
        </p:spPr>
        <p:txBody>
          <a:bodyPr/>
          <a:lstStyle>
            <a:lvl1pPr marL="0" indent="0">
              <a:buNone/>
              <a:defRPr sz="1955"/>
            </a:lvl1pPr>
            <a:lvl2pPr marL="640016" indent="0">
              <a:buNone/>
              <a:defRPr sz="1689"/>
            </a:lvl2pPr>
            <a:lvl3pPr marL="1280032" indent="0">
              <a:buNone/>
              <a:defRPr sz="1422"/>
            </a:lvl3pPr>
            <a:lvl4pPr marL="1920048" indent="0">
              <a:buNone/>
              <a:defRPr sz="1244"/>
            </a:lvl4pPr>
            <a:lvl5pPr marL="2560064" indent="0">
              <a:buNone/>
              <a:defRPr sz="1244"/>
            </a:lvl5pPr>
            <a:lvl6pPr marL="3200080" indent="0">
              <a:buNone/>
              <a:defRPr sz="1244"/>
            </a:lvl6pPr>
            <a:lvl7pPr marL="3840096" indent="0">
              <a:buNone/>
              <a:defRPr sz="1244"/>
            </a:lvl7pPr>
            <a:lvl8pPr marL="4480112" indent="0">
              <a:buNone/>
              <a:defRPr sz="1244"/>
            </a:lvl8pPr>
            <a:lvl9pPr marL="5120128" indent="0">
              <a:buNone/>
              <a:defRPr sz="12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297B4-0BAC-4001-9A15-84178BC7A904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29E98-CC16-4949-9768-54C622994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6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 rtlCol="0">
            <a:normAutofit/>
          </a:bodyPr>
          <a:lstStyle>
            <a:lvl1pPr marL="0" indent="0">
              <a:buNone/>
              <a:defRPr sz="4488"/>
            </a:lvl1pPr>
            <a:lvl2pPr marL="640016" indent="0">
              <a:buNone/>
              <a:defRPr sz="3911"/>
            </a:lvl2pPr>
            <a:lvl3pPr marL="1280032" indent="0">
              <a:buNone/>
              <a:defRPr sz="3377"/>
            </a:lvl3pPr>
            <a:lvl4pPr marL="1920048" indent="0">
              <a:buNone/>
              <a:defRPr sz="2800"/>
            </a:lvl4pPr>
            <a:lvl5pPr marL="2560064" indent="0">
              <a:buNone/>
              <a:defRPr sz="2800"/>
            </a:lvl5pPr>
            <a:lvl6pPr marL="3200080" indent="0">
              <a:buNone/>
              <a:defRPr sz="2800"/>
            </a:lvl6pPr>
            <a:lvl7pPr marL="3840096" indent="0">
              <a:buNone/>
              <a:defRPr sz="2800"/>
            </a:lvl7pPr>
            <a:lvl8pPr marL="4480112" indent="0">
              <a:buNone/>
              <a:defRPr sz="2800"/>
            </a:lvl8pPr>
            <a:lvl9pPr marL="5120128" indent="0">
              <a:buNone/>
              <a:defRPr sz="2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1955"/>
            </a:lvl1pPr>
            <a:lvl2pPr marL="640016" indent="0">
              <a:buNone/>
              <a:defRPr sz="1689"/>
            </a:lvl2pPr>
            <a:lvl3pPr marL="1280032" indent="0">
              <a:buNone/>
              <a:defRPr sz="1422"/>
            </a:lvl3pPr>
            <a:lvl4pPr marL="1920048" indent="0">
              <a:buNone/>
              <a:defRPr sz="1244"/>
            </a:lvl4pPr>
            <a:lvl5pPr marL="2560064" indent="0">
              <a:buNone/>
              <a:defRPr sz="1244"/>
            </a:lvl5pPr>
            <a:lvl6pPr marL="3200080" indent="0">
              <a:buNone/>
              <a:defRPr sz="1244"/>
            </a:lvl6pPr>
            <a:lvl7pPr marL="3840096" indent="0">
              <a:buNone/>
              <a:defRPr sz="1244"/>
            </a:lvl7pPr>
            <a:lvl8pPr marL="4480112" indent="0">
              <a:buNone/>
              <a:defRPr sz="1244"/>
            </a:lvl8pPr>
            <a:lvl9pPr marL="5120128" indent="0">
              <a:buNone/>
              <a:defRPr sz="12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90EB0-CB47-4C7C-A851-DB24D3A0854A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43E35-0BB9-456D-A376-BCA45599F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98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9778" y="512939"/>
            <a:ext cx="8641644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88036" tIns="144018" rIns="288036" bIns="1440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9778" y="2987323"/>
            <a:ext cx="8641644" cy="844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88036" tIns="144018" rIns="288036" bIns="1440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9778" y="11865328"/>
            <a:ext cx="2240844" cy="681567"/>
          </a:xfrm>
          <a:prstGeom prst="rect">
            <a:avLst/>
          </a:prstGeom>
        </p:spPr>
        <p:txBody>
          <a:bodyPr vert="horz" lIns="288036" tIns="144018" rIns="288036" bIns="144018" rtlCol="0" anchor="ctr"/>
          <a:lstStyle>
            <a:lvl1pPr algn="l" defTabSz="1280032" eaLnBrk="1" fontAlgn="auto" hangingPunct="1">
              <a:spcBef>
                <a:spcPts val="0"/>
              </a:spcBef>
              <a:spcAft>
                <a:spcPts val="0"/>
              </a:spcAft>
              <a:defRPr sz="1689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1C11C4-34E8-4B38-B614-ABC31306E101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128" y="11865328"/>
            <a:ext cx="3040944" cy="681567"/>
          </a:xfrm>
          <a:prstGeom prst="rect">
            <a:avLst/>
          </a:prstGeom>
        </p:spPr>
        <p:txBody>
          <a:bodyPr vert="horz" lIns="288036" tIns="144018" rIns="288036" bIns="144018" rtlCol="0" anchor="ctr"/>
          <a:lstStyle>
            <a:lvl1pPr algn="ctr" defTabSz="1280032" eaLnBrk="1" fontAlgn="auto" hangingPunct="1">
              <a:spcBef>
                <a:spcPts val="0"/>
              </a:spcBef>
              <a:spcAft>
                <a:spcPts val="0"/>
              </a:spcAft>
              <a:defRPr sz="1689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578" y="11865328"/>
            <a:ext cx="2240844" cy="681567"/>
          </a:xfrm>
          <a:prstGeom prst="rect">
            <a:avLst/>
          </a:prstGeom>
        </p:spPr>
        <p:txBody>
          <a:bodyPr vert="horz" wrap="square" lIns="288036" tIns="144018" rIns="288036" bIns="14401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89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990EC9E-8C31-48E5-88F0-39746CF11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750" rtl="0" eaLnBrk="0" fontAlgn="base" hangingPunct="0">
        <a:spcBef>
          <a:spcPct val="0"/>
        </a:spcBef>
        <a:spcAft>
          <a:spcPct val="0"/>
        </a:spcAft>
        <a:defRPr sz="617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79750" rtl="0" eaLnBrk="0" fontAlgn="base" hangingPunct="0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2pPr>
      <a:lvl3pPr algn="ctr" defTabSz="1279750" rtl="0" eaLnBrk="0" fontAlgn="base" hangingPunct="0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3pPr>
      <a:lvl4pPr algn="ctr" defTabSz="1279750" rtl="0" eaLnBrk="0" fontAlgn="base" hangingPunct="0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4pPr>
      <a:lvl5pPr algn="ctr" defTabSz="1279750" rtl="0" eaLnBrk="0" fontAlgn="base" hangingPunct="0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5pPr>
      <a:lvl6pPr marL="203180" algn="ctr" defTabSz="1279750" rtl="0" fontAlgn="base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6pPr>
      <a:lvl7pPr marL="406359" algn="ctr" defTabSz="1279750" rtl="0" fontAlgn="base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7pPr>
      <a:lvl8pPr marL="609539" algn="ctr" defTabSz="1279750" rtl="0" fontAlgn="base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8pPr>
      <a:lvl9pPr marL="812719" algn="ctr" defTabSz="1279750" rtl="0" fontAlgn="base">
        <a:spcBef>
          <a:spcPct val="0"/>
        </a:spcBef>
        <a:spcAft>
          <a:spcPct val="0"/>
        </a:spcAft>
        <a:defRPr sz="6177">
          <a:solidFill>
            <a:schemeClr val="tx1"/>
          </a:solidFill>
          <a:latin typeface="Calibri" pitchFamily="34" charset="0"/>
        </a:defRPr>
      </a:lvl9pPr>
    </p:titleStyle>
    <p:bodyStyle>
      <a:lvl1pPr marL="479730" indent="-479730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488" kern="1200">
          <a:solidFill>
            <a:schemeClr val="tx1"/>
          </a:solidFill>
          <a:latin typeface="+mn-lt"/>
          <a:ea typeface="+mn-ea"/>
          <a:cs typeface="+mn-cs"/>
        </a:defRPr>
      </a:lvl1pPr>
      <a:lvl2pPr marL="1039885" indent="-400010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911" kern="1200">
          <a:solidFill>
            <a:schemeClr val="tx1"/>
          </a:solidFill>
          <a:latin typeface="+mn-lt"/>
          <a:ea typeface="+mn-ea"/>
          <a:cs typeface="+mn-cs"/>
        </a:defRPr>
      </a:lvl2pPr>
      <a:lvl3pPr marL="1600040" indent="-319585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77" kern="1200">
          <a:solidFill>
            <a:schemeClr val="tx1"/>
          </a:solidFill>
          <a:latin typeface="+mn-lt"/>
          <a:ea typeface="+mn-ea"/>
          <a:cs typeface="+mn-cs"/>
        </a:defRPr>
      </a:lvl3pPr>
      <a:lvl4pPr marL="2239915" indent="-319585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90" indent="-319585" algn="l" defTabSz="127975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088" indent="-320008" algn="l" defTabSz="128003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104" indent="-320008" algn="l" defTabSz="128003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120" indent="-320008" algn="l" defTabSz="128003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136" indent="-320008" algn="l" defTabSz="128003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1pPr>
      <a:lvl2pPr marL="640016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2pPr>
      <a:lvl3pPr marL="1280032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3pPr>
      <a:lvl4pPr marL="1920048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4pPr>
      <a:lvl5pPr marL="2560064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5pPr>
      <a:lvl6pPr marL="3200080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6pPr>
      <a:lvl7pPr marL="3840096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7pPr>
      <a:lvl8pPr marL="4480112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8pPr>
      <a:lvl9pPr marL="5120128" algn="l" defTabSz="1280032" rtl="0" eaLnBrk="1" latinLnBrk="0" hangingPunct="1">
        <a:defRPr sz="25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61">
            <a:extLst>
              <a:ext uri="{FF2B5EF4-FFF2-40B4-BE49-F238E27FC236}">
                <a16:creationId xmlns:a16="http://schemas.microsoft.com/office/drawing/2014/main" id="{6BA3D32F-4837-96F7-E608-FA169C763ADE}"/>
              </a:ext>
            </a:extLst>
          </p:cNvPr>
          <p:cNvSpPr/>
          <p:nvPr/>
        </p:nvSpPr>
        <p:spPr bwMode="auto">
          <a:xfrm>
            <a:off x="264096" y="1360240"/>
            <a:ext cx="9097187" cy="1872208"/>
          </a:xfrm>
          <a:prstGeom prst="roundRect">
            <a:avLst>
              <a:gd name="adj" fmla="val 18530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3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AI-</a:t>
            </a:r>
            <a:r>
              <a:rPr lang="en-US" sz="2300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CADx</a:t>
            </a:r>
            <a:r>
              <a:rPr lang="en-US" sz="23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Retinal Disease: A Systematic Review of</a:t>
            </a:r>
            <a:r>
              <a:rPr lang="en-US" sz="23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algn="ctr"/>
            <a:r>
              <a:rPr lang="en-US" sz="2300" kern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Explainability</a:t>
            </a:r>
            <a:r>
              <a:rPr lang="en-US" sz="23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Privacy, and Scalability for Next-Generation Telemedicine</a:t>
            </a:r>
            <a:endParaRPr lang="en-US" sz="23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Mohammad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Shojaeinia</a:t>
            </a:r>
            <a:r>
              <a:rPr lang="en-US" sz="14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*, Hamid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Moghaddasi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*- Corresponding author: </a:t>
            </a:r>
            <a:r>
              <a:rPr lang="en-US" sz="12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PhD in Medical Informatics,</a:t>
            </a:r>
            <a:r>
              <a:rPr lang="en-US" sz="1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en-US" sz="1200" dirty="0">
                <a:latin typeface="Times New Roman" panose="02020603050405020304" pitchFamily="18" charset="0"/>
                <a:ea typeface="SimSun" panose="02010600030101010101" pitchFamily="2" charset="-122"/>
              </a:rPr>
              <a:t>Professor in Health information management and Medical Informatics </a:t>
            </a:r>
          </a:p>
          <a:p>
            <a:pPr algn="ctr" defTabSz="14626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Shojaeinia.m@sbmu.ac.ir</a:t>
            </a:r>
          </a:p>
        </p:txBody>
      </p:sp>
      <p:sp>
        <p:nvSpPr>
          <p:cNvPr id="7" name="TextBox 20">
            <a:extLst>
              <a:ext uri="{FF2B5EF4-FFF2-40B4-BE49-F238E27FC236}">
                <a16:creationId xmlns:a16="http://schemas.microsoft.com/office/drawing/2014/main" id="{CE8B3628-2D94-6344-2BCD-336B3CAFF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96" y="4050958"/>
            <a:ext cx="2855384" cy="33239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8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None/>
            </a:pP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AI-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CADx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systems are evolving from clinical aids to scalable screening tools, especially in telemedicine and resource-limited settings. This systematic review of 78 studies (2015–2025) examines advances in retinal disease diagnosis, highlighting how multimodal imaging fusion with explainable AI like Grad-CAM++ improves interpretability and clinician trust. Privacy-preserving methods such as federated learning enable secure data handling. Systems like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MadhuNetri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KIDROP demonstrate high accuracy in detecting diabetic retinopathy and retinopathy of prematurity, showing potential to address workforce shortages. The review contributes an integrated framework combining technical performance, privacy, and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explainability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analyzes bias and generalizability challenges; and proposes a human-centered governance model. Key barriers remain, including regulatory variability, algorithmic bias, and the need for robust governance to ensure fairness and reliability.</a:t>
            </a:r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3B77E6E5-E2CA-4153-CBA9-3D9BFDECD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2908" y="4050958"/>
            <a:ext cx="285538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36563">
              <a:spcBef>
                <a:spcPct val="20000"/>
              </a:spcBef>
              <a:buFont typeface="Arial" panose="020B0604020202020204" pitchFamily="34" charset="0"/>
              <a:buChar char="•"/>
              <a:defRPr sz="10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8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 algn="just" eaLnBrk="1" hangingPunct="1">
              <a:spcBef>
                <a:spcPct val="0"/>
              </a:spcBef>
              <a:buFontTx/>
              <a:buNone/>
            </a:pP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systematic review was conducted following PRISMA guidelines. PubMed, IEEE Xplore, 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arXiv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Google Scholar were searched (Jan 2015–Nov 2025) using terms including "AI-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CADx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," "diabetic retinopathy," "explainable AI," and "privacy-preserving." Inclusion criteria required original research or comprehensive reviews reporting quantitative performance metrics for retinal AI diagnostic systems. Opinion pieces, non-English publications, and studies with &lt;30 subjects were excluded. From 847 initial records, 78 studies met all criteria after duplicate removal, title/abstract screening, and full-text review. Extracted data encompassed model architecture, performance metrics (sensitivity, specificity, AUC), dataset characteristics, deployment settings, privacy measures, and 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explainability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techniques. Comparative analysis examined three dimensions: technical performance, deployment efficiency, and clinical integration. Key implementations (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IDx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-DR, KIDROP, 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MadhuNetri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were systematically analyzed. No original human data were collected; all findings derive from published literature.</a:t>
            </a:r>
            <a:endParaRPr lang="en-US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F6F690D1-0E05-3FB3-8EFD-F5F64AB62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1680" y="4028175"/>
            <a:ext cx="2855384" cy="361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36563">
              <a:spcBef>
                <a:spcPct val="20000"/>
              </a:spcBef>
              <a:buFont typeface="Arial" panose="020B0604020202020204" pitchFamily="34" charset="0"/>
              <a:buChar char="•"/>
              <a:defRPr sz="10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8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 algn="just">
              <a:buNone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systematic review of 78 studies demonstrates that AI-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CADx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systems for retinal disease diagnosis unite technological sophistication with ethical responsibility, expanding equitable access to eye care. By enabling non-specialist clinicians to perform expert-level assessments, these systems help alleviate the global ophthalmologist shortage, particularly in resource-limited settings [9], [10].</a:t>
            </a:r>
          </a:p>
          <a:p>
            <a:pPr indent="0" algn="just">
              <a:buNone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Explainable AI frameworks—including Grad-CAM++ heatmaps and fuzzy logic-based models—enhance transparency and clinician confidence [15], [16]. Multimodal data fusion integrating CFP, OCT, infrared imaging, and clinical metadata further improves diagnostic robustness across diverse populations [14].</a:t>
            </a:r>
          </a:p>
          <a:p>
            <a:pPr indent="0" algn="just">
              <a:buNone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directions emphasize multimodal integration, predictive analytics for disease progression, and federated learning for privacy-preserving collaborative training [14]. Responsible implementation anchored in transparency, inclusivity, and sustained human oversight is essential. Long-term success requires interdisciplinary collaboration among clinicians, engineers, regulators, and ethicists to ensure AI-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CADx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systems remain transparent, equitable, and clinically dependable—ultimately advancing a more inclusive and resilient global eye care ecosystem.</a:t>
            </a:r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id="{42E0D87A-4B82-381B-130B-35094F0AC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1591" y="8711685"/>
            <a:ext cx="2855384" cy="393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36563">
              <a:spcBef>
                <a:spcPct val="20000"/>
              </a:spcBef>
              <a:buFont typeface="Arial" panose="020B0604020202020204" pitchFamily="34" charset="0"/>
              <a:buChar char="•"/>
              <a:defRPr sz="10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8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indent="0" algn="just" rtl="0">
              <a:lnSpc>
                <a:spcPts val="900"/>
              </a:lnSpc>
              <a:spcAft>
                <a:spcPts val="25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Yoon J, Han J, Ko J, Choi S, Park JI, Hwang JS, et al. Developing and Evaluating an AI-Based Computer-Aided Diagnosis System for Retinal Disease: Diagnostic Study for Central Serous Chorioretinopathy. Journal of Medical Internet Research. 2023 Nov 29; 25(e48142).</a:t>
            </a:r>
          </a:p>
          <a:p>
            <a:pPr lvl="0" indent="0" algn="just">
              <a:lnSpc>
                <a:spcPts val="900"/>
              </a:lnSpc>
              <a:spcAft>
                <a:spcPts val="25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Chen X, Wang J, Qian T, Wang J, Ding Y, Zhang S, et al. An artificial intelligence cloud platform for OCT-based retinal anomalies screening system in real clinical environments.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npj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Digital Medicine. 2025 Aug 29;8(1).</a:t>
            </a:r>
          </a:p>
          <a:p>
            <a:pPr lvl="0" indent="0" algn="just">
              <a:lnSpc>
                <a:spcPts val="900"/>
              </a:lnSpc>
              <a:spcAft>
                <a:spcPts val="25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Sengupta S, Singh A, Leopold HA, Gulati T,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Lakshminarayanan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V. Ophthalmic diagnosis using deep learning with fundus images – A critical review. Artificial Intelligence in Medicine. 2020 Jan;102:101758.</a:t>
            </a:r>
          </a:p>
          <a:p>
            <a:pPr lvl="0" indent="0" algn="just">
              <a:lnSpc>
                <a:spcPts val="900"/>
              </a:lnSpc>
              <a:spcAft>
                <a:spcPts val="25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Jafarbeglou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F,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Ahmadieh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H, Soleimani F, Karimi A,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Daftarian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N,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Fekri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S, et al. A deep learning model for diagnosis of inherited retinal diseases. Scientific Reports. 2025 Jul 2;15(1).</a:t>
            </a:r>
          </a:p>
          <a:p>
            <a:pPr lvl="0" indent="0" algn="just">
              <a:lnSpc>
                <a:spcPts val="900"/>
              </a:lnSpc>
              <a:spcAft>
                <a:spcPts val="25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Orlova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EV. Artificial Intelligence-Based System for Retinal Disease Diagnosis. Algorithms. 2024 Jul 18;17(7):315.</a:t>
            </a:r>
          </a:p>
          <a:p>
            <a:pPr lvl="0" indent="0" algn="just">
              <a:lnSpc>
                <a:spcPts val="900"/>
              </a:lnSpc>
              <a:spcAft>
                <a:spcPts val="25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Abràmoff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MD, Lavin PT, Birch M, Shah N, Folk JC. Pivotal trial of an autonomous AI-based diagnostic system for detection of diabetic retinopathy in primary care offices.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npj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Digital Medicine. 2018 Aug 28;1(1).</a:t>
            </a:r>
          </a:p>
          <a:p>
            <a:pPr lvl="0" indent="0" algn="just">
              <a:lnSpc>
                <a:spcPts val="900"/>
              </a:lnSpc>
              <a:spcAft>
                <a:spcPts val="25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Gulshan V, Peng L, Coram M,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Stumpe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MC, Wu D, Narayanaswamy A, et al. Development and Validation of a Deep Learning Algorithm for Detection of Diabetic Retinopathy in Retinal Fundus Photographs. JAMA. 2016 Dec 13;316(22):2402.</a:t>
            </a:r>
          </a:p>
          <a:p>
            <a:pPr lvl="0" indent="0" algn="just">
              <a:lnSpc>
                <a:spcPts val="900"/>
              </a:lnSpc>
              <a:spcAft>
                <a:spcPts val="250"/>
              </a:spcAft>
              <a:buSzPts val="80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Brant A, Singh P, Yin X, Yang L,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Nayar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J,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Jeji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D, et al. Performance of a Deep Learning Diabetic Retinopathy Algorithm in India. JAMA Network Open. 2025 Mar 19;8(3):e250984.</a:t>
            </a:r>
          </a:p>
          <a:p>
            <a:pPr lvl="0" indent="0">
              <a:buNone/>
            </a:pPr>
            <a:endParaRPr lang="en-US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20">
            <a:extLst>
              <a:ext uri="{FF2B5EF4-FFF2-40B4-BE49-F238E27FC236}">
                <a16:creationId xmlns:a16="http://schemas.microsoft.com/office/drawing/2014/main" id="{E85D5BD9-BFC5-1746-4F06-B6379B507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997" y="8681631"/>
            <a:ext cx="2855384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36563">
              <a:spcBef>
                <a:spcPct val="20000"/>
              </a:spcBef>
              <a:buFont typeface="Arial" panose="020B0604020202020204" pitchFamily="34" charset="0"/>
              <a:buChar char="•"/>
              <a:defRPr sz="10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8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 algn="just" eaLnBrk="1" hangingPunct="1">
              <a:spcBef>
                <a:spcPct val="0"/>
              </a:spcBef>
              <a:buFontTx/>
              <a:buNone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performance outcomes of various AI-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CADx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systems reported across the 78 included studies. Below is a summary of the key practical and simulation-derived results.</a:t>
            </a:r>
          </a:p>
          <a:p>
            <a:pPr indent="0" algn="just" eaLnBrk="1" hangingPunct="1">
              <a:spcBef>
                <a:spcPct val="0"/>
              </a:spcBef>
              <a:buFontTx/>
              <a:buNone/>
            </a:pPr>
            <a:endParaRPr lang="en-US" sz="800" dirty="0"/>
          </a:p>
          <a:p>
            <a:pPr indent="0" algn="just" eaLnBrk="1" hangingPunct="1">
              <a:spcBef>
                <a:spcPct val="0"/>
              </a:spcBef>
              <a:buFontTx/>
              <a:buNone/>
            </a:pPr>
            <a:endParaRPr lang="en-US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2824F58F-0116-4A49-C463-75D9E549C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95" y="8688260"/>
            <a:ext cx="2889691" cy="344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36563">
              <a:spcBef>
                <a:spcPct val="20000"/>
              </a:spcBef>
              <a:buFont typeface="Arial" panose="020B0604020202020204" pitchFamily="34" charset="0"/>
              <a:buChar char="•"/>
              <a:defRPr sz="10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8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879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0">
              <a:buNone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specific focus on three interconnected dimensions critical for next-generation telemedicine: 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explainability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privacy preservation, and scalability.</a:t>
            </a:r>
          </a:p>
          <a:p>
            <a:pPr indent="0">
              <a:buNone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specifically, as stated in the abstract and introduction, the research aims to: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 advances in model architectures, implementation methodologies, and real-world clinical integration of AI-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CADx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systems for retinal diseases.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the role of explainable AI (XAI) techniques in enhancing clinician trust and model transparency.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 privacy-preserving methodologies (e.g., federated learning, differential privacy) that enable secure data processing in telemedicine settings.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and critically examine critical challenges such as algorithmic bias, regulatory fragmentation, and governance gaps that must be addressed for responsible clinical deployment.</a:t>
            </a:r>
          </a:p>
          <a:p>
            <a:pPr indent="0">
              <a:buNone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ultimate goal, as highlighted in the conclusion, is to provide researchers, clinicians, and policymakers with a comprehensive understanding to ensure these systems act as catalysts for a more inclusive, efficient, and resilient global eye care ecosystem.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084CCE8-1CEB-4607-ABDD-CE4485927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191" y="6339925"/>
            <a:ext cx="2092818" cy="142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091225-13DD-43FC-BB26-047B230D6ABD}"/>
              </a:ext>
            </a:extLst>
          </p:cNvPr>
          <p:cNvSpPr txBox="1"/>
          <p:nvPr/>
        </p:nvSpPr>
        <p:spPr>
          <a:xfrm>
            <a:off x="2763146" y="7750471"/>
            <a:ext cx="3491710" cy="234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114300" algn="ctr">
              <a:lnSpc>
                <a:spcPts val="1200"/>
              </a:lnSpc>
              <a:tabLst>
                <a:tab pos="342900" algn="l"/>
                <a:tab pos="457200" algn="l"/>
              </a:tabLst>
            </a:pPr>
            <a:r>
              <a:rPr lang="en-US" sz="800" i="0" dirty="0">
                <a:effectLst/>
                <a:latin typeface="Times New Roman" panose="02020603050405020304" pitchFamily="18" charset="0"/>
              </a:rPr>
              <a:t> PRISMA flow diagram of study selection process</a:t>
            </a:r>
            <a:endParaRPr lang="en-US" sz="1000" i="1" dirty="0">
              <a:effectLst/>
              <a:latin typeface="Times New Roman" panose="02020603050405020304" pitchFamily="18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B7D3212-17E6-45B5-ADEE-B1207DB1F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242736"/>
              </p:ext>
            </p:extLst>
          </p:nvPr>
        </p:nvGraphicFramePr>
        <p:xfrm>
          <a:off x="3424351" y="9338142"/>
          <a:ext cx="2776675" cy="24568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4427">
                  <a:extLst>
                    <a:ext uri="{9D8B030D-6E8A-4147-A177-3AD203B41FA5}">
                      <a16:colId xmlns:a16="http://schemas.microsoft.com/office/drawing/2014/main" val="2307779867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598042399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57385323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93890921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4260824276"/>
                    </a:ext>
                  </a:extLst>
                </a:gridCol>
              </a:tblGrid>
              <a:tr h="62865"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System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Input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Architecture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Primary Focus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Key Performance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0320017"/>
                  </a:ext>
                </a:extLst>
              </a:tr>
              <a:tr h="429895"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IDx-DR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CFP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CNN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Autonomous DR detection in primary care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Sensitivity 87.2%, Specificity 90.7%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978511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Google DeepMind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OCT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CNN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AMD, CNV (Anti-VEGF treatment prediction)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AUC ≈ 0.99 for AMD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401732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RFMiD-based Systems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CFP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Various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Up to 46 retinal diseases classification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AUC 0.82–0.89 (for overlapping classes)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7270067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Rao et al. (2023) – KIDROP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CFP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Deep learning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Telemedicine screening for ROP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Accuracy comparable to experts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901865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Chawla et al. (2025) – MadhuNetri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CFP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AI model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>
                          <a:effectLst/>
                        </a:rPr>
                        <a:t>Not specified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effectLst/>
                        </a:rPr>
                        <a:t>Sensitivity 93.2%, Specificity 95.3%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2599239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FE92EE5-9F62-4E10-9786-F077FB0E0C25}"/>
              </a:ext>
            </a:extLst>
          </p:cNvPr>
          <p:cNvSpPr txBox="1"/>
          <p:nvPr/>
        </p:nvSpPr>
        <p:spPr>
          <a:xfrm>
            <a:off x="3720480" y="11896164"/>
            <a:ext cx="3299539" cy="222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25780" algn="just">
              <a:lnSpc>
                <a:spcPct val="115000"/>
              </a:lnSpc>
            </a:pPr>
            <a:r>
              <a:rPr lang="en-US" sz="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Comparison</a:t>
            </a:r>
            <a:r>
              <a:rPr lang="x-none" sz="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of </a:t>
            </a:r>
            <a:r>
              <a:rPr lang="x-none" sz="800" dirty="0">
                <a:latin typeface="Times New Roman" panose="02020603050405020304" pitchFamily="18" charset="0"/>
              </a:rPr>
              <a:t>AI-CADx</a:t>
            </a:r>
            <a:r>
              <a:rPr lang="x-none" sz="800" spc="-5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Systems in Retinal Imaging</a:t>
            </a:r>
            <a:endParaRPr lang="en-US" sz="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055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1171</Words>
  <Application>Microsoft Office PowerPoint</Application>
  <PresentationFormat>A3 Paper (297x420 mm)</PresentationFormat>
  <Paragraphs>60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Company>Office07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 Customer</dc:creator>
  <cp:lastModifiedBy>user</cp:lastModifiedBy>
  <cp:revision>105</cp:revision>
  <dcterms:created xsi:type="dcterms:W3CDTF">2010-02-19T19:33:34Z</dcterms:created>
  <dcterms:modified xsi:type="dcterms:W3CDTF">2026-05-19T18:11:52Z</dcterms:modified>
</cp:coreProperties>
</file>