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9601200" cy="12801600" type="A3"/>
  <p:notesSz cx="6858000" cy="9144000"/>
  <p:defaultTextStyle>
    <a:defPPr>
      <a:defRPr lang="en-US"/>
    </a:defPPr>
    <a:lvl1pPr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1pPr>
    <a:lvl2pPr marL="639875" indent="-436695"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2pPr>
    <a:lvl3pPr marL="1279750" indent="-873390"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3pPr>
    <a:lvl4pPr marL="1919625" indent="-1310086"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4pPr>
    <a:lvl5pPr marL="2559500" indent="-1746781" algn="l" defTabSz="1279750" rtl="0" eaLnBrk="0" fontAlgn="base" hangingPunct="0">
      <a:spcBef>
        <a:spcPct val="0"/>
      </a:spcBef>
      <a:spcAft>
        <a:spcPct val="0"/>
      </a:spcAft>
      <a:defRPr sz="2533" kern="1200">
        <a:solidFill>
          <a:schemeClr val="tx1"/>
        </a:solidFill>
        <a:latin typeface="Arial" panose="020B0604020202020204" pitchFamily="34" charset="0"/>
        <a:ea typeface="+mn-ea"/>
        <a:cs typeface="Arial" panose="020B0604020202020204" pitchFamily="34" charset="0"/>
      </a:defRPr>
    </a:lvl5pPr>
    <a:lvl6pPr marL="101589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6pPr>
    <a:lvl7pPr marL="121907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7pPr>
    <a:lvl8pPr marL="1422258"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8pPr>
    <a:lvl9pPr marL="1625437" algn="l" defTabSz="406359" rtl="0" eaLnBrk="1" latinLnBrk="0" hangingPunct="1">
      <a:defRPr sz="2533"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032" userDrawn="1">
          <p15:clr>
            <a:srgbClr val="A4A3A4"/>
          </p15:clr>
        </p15:guide>
        <p15:guide id="2" pos="30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1DCFF"/>
    <a:srgbClr val="136EE5"/>
    <a:srgbClr val="040E46"/>
    <a:srgbClr val="1158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5" autoAdjust="0"/>
    <p:restoredTop sz="94660"/>
  </p:normalViewPr>
  <p:slideViewPr>
    <p:cSldViewPr>
      <p:cViewPr>
        <p:scale>
          <a:sx n="66" d="100"/>
          <a:sy n="66" d="100"/>
        </p:scale>
        <p:origin x="1026" y="-2370"/>
      </p:cViewPr>
      <p:guideLst>
        <p:guide orient="horz" pos="4032"/>
        <p:guide pos="302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D:\personal\result\New%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personal\result\New%20Microsoft%20Excel%20Worksheet.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Sheet6!$S$4</c:f>
              <c:strCache>
                <c:ptCount val="1"/>
                <c:pt idx="0">
                  <c:v>Fuzzy-QRPL</c:v>
                </c:pt>
              </c:strCache>
            </c:strRef>
          </c:tx>
          <c:spPr>
            <a:ln w="22225" cap="rnd">
              <a:solidFill>
                <a:schemeClr val="accent1"/>
              </a:solidFill>
            </a:ln>
            <a:effectLst>
              <a:glow rad="139700">
                <a:schemeClr val="accent1">
                  <a:satMod val="175000"/>
                  <a:alpha val="14000"/>
                </a:schemeClr>
              </a:glow>
            </a:effectLst>
          </c:spPr>
          <c:marker>
            <c:symbol val="none"/>
          </c:marker>
          <c:cat>
            <c:numRef>
              <c:f>Sheet6!$R$5:$R$8</c:f>
              <c:numCache>
                <c:formatCode>General</c:formatCode>
                <c:ptCount val="4"/>
                <c:pt idx="0">
                  <c:v>10</c:v>
                </c:pt>
                <c:pt idx="1">
                  <c:v>25</c:v>
                </c:pt>
                <c:pt idx="2">
                  <c:v>30</c:v>
                </c:pt>
                <c:pt idx="3">
                  <c:v>45</c:v>
                </c:pt>
              </c:numCache>
            </c:numRef>
          </c:cat>
          <c:val>
            <c:numRef>
              <c:f>Sheet6!$S$5:$S$8</c:f>
              <c:numCache>
                <c:formatCode>General</c:formatCode>
                <c:ptCount val="4"/>
                <c:pt idx="0">
                  <c:v>128</c:v>
                </c:pt>
                <c:pt idx="1">
                  <c:v>308</c:v>
                </c:pt>
                <c:pt idx="2">
                  <c:v>319</c:v>
                </c:pt>
                <c:pt idx="3">
                  <c:v>350</c:v>
                </c:pt>
              </c:numCache>
            </c:numRef>
          </c:val>
          <c:smooth val="0"/>
          <c:extLst>
            <c:ext xmlns:c16="http://schemas.microsoft.com/office/drawing/2014/chart" uri="{C3380CC4-5D6E-409C-BE32-E72D297353CC}">
              <c16:uniqueId val="{00000000-9A23-4800-9A1F-961F845F53C3}"/>
            </c:ext>
          </c:extLst>
        </c:ser>
        <c:ser>
          <c:idx val="1"/>
          <c:order val="1"/>
          <c:tx>
            <c:strRef>
              <c:f>Sheet6!$T$4</c:f>
              <c:strCache>
                <c:ptCount val="1"/>
                <c:pt idx="0">
                  <c:v>FL_HELR_OF</c:v>
                </c:pt>
              </c:strCache>
            </c:strRef>
          </c:tx>
          <c:spPr>
            <a:ln w="22225" cap="rnd">
              <a:solidFill>
                <a:schemeClr val="accent2"/>
              </a:solidFill>
            </a:ln>
            <a:effectLst>
              <a:glow rad="139700">
                <a:schemeClr val="accent2">
                  <a:satMod val="175000"/>
                  <a:alpha val="14000"/>
                </a:schemeClr>
              </a:glow>
            </a:effectLst>
          </c:spPr>
          <c:marker>
            <c:symbol val="none"/>
          </c:marker>
          <c:cat>
            <c:numRef>
              <c:f>Sheet6!$R$5:$R$8</c:f>
              <c:numCache>
                <c:formatCode>General</c:formatCode>
                <c:ptCount val="4"/>
                <c:pt idx="0">
                  <c:v>10</c:v>
                </c:pt>
                <c:pt idx="1">
                  <c:v>25</c:v>
                </c:pt>
                <c:pt idx="2">
                  <c:v>30</c:v>
                </c:pt>
                <c:pt idx="3">
                  <c:v>45</c:v>
                </c:pt>
              </c:numCache>
            </c:numRef>
          </c:cat>
          <c:val>
            <c:numRef>
              <c:f>Sheet6!$T$5:$T$8</c:f>
              <c:numCache>
                <c:formatCode>General</c:formatCode>
                <c:ptCount val="4"/>
                <c:pt idx="0">
                  <c:v>130</c:v>
                </c:pt>
                <c:pt idx="1">
                  <c:v>284</c:v>
                </c:pt>
                <c:pt idx="2">
                  <c:v>320</c:v>
                </c:pt>
                <c:pt idx="3">
                  <c:v>484</c:v>
                </c:pt>
              </c:numCache>
            </c:numRef>
          </c:val>
          <c:smooth val="0"/>
          <c:extLst>
            <c:ext xmlns:c16="http://schemas.microsoft.com/office/drawing/2014/chart" uri="{C3380CC4-5D6E-409C-BE32-E72D297353CC}">
              <c16:uniqueId val="{00000001-9A23-4800-9A1F-961F845F53C3}"/>
            </c:ext>
          </c:extLst>
        </c:ser>
        <c:ser>
          <c:idx val="2"/>
          <c:order val="2"/>
          <c:tx>
            <c:strRef>
              <c:f>Sheet6!$U$4</c:f>
              <c:strCache>
                <c:ptCount val="1"/>
                <c:pt idx="0">
                  <c:v>MRHOF</c:v>
                </c:pt>
              </c:strCache>
            </c:strRef>
          </c:tx>
          <c:spPr>
            <a:ln w="22225" cap="rnd">
              <a:solidFill>
                <a:schemeClr val="accent3"/>
              </a:solidFill>
            </a:ln>
            <a:effectLst>
              <a:glow rad="139700">
                <a:schemeClr val="accent3">
                  <a:satMod val="175000"/>
                  <a:alpha val="14000"/>
                </a:schemeClr>
              </a:glow>
            </a:effectLst>
          </c:spPr>
          <c:marker>
            <c:symbol val="none"/>
          </c:marker>
          <c:cat>
            <c:numRef>
              <c:f>Sheet6!$R$5:$R$8</c:f>
              <c:numCache>
                <c:formatCode>General</c:formatCode>
                <c:ptCount val="4"/>
                <c:pt idx="0">
                  <c:v>10</c:v>
                </c:pt>
                <c:pt idx="1">
                  <c:v>25</c:v>
                </c:pt>
                <c:pt idx="2">
                  <c:v>30</c:v>
                </c:pt>
                <c:pt idx="3">
                  <c:v>45</c:v>
                </c:pt>
              </c:numCache>
            </c:numRef>
          </c:cat>
          <c:val>
            <c:numRef>
              <c:f>Sheet6!$U$5:$U$8</c:f>
              <c:numCache>
                <c:formatCode>General</c:formatCode>
                <c:ptCount val="4"/>
                <c:pt idx="0">
                  <c:v>270</c:v>
                </c:pt>
                <c:pt idx="1">
                  <c:v>390</c:v>
                </c:pt>
                <c:pt idx="2">
                  <c:v>590</c:v>
                </c:pt>
                <c:pt idx="3">
                  <c:v>1100</c:v>
                </c:pt>
              </c:numCache>
            </c:numRef>
          </c:val>
          <c:smooth val="0"/>
          <c:extLst>
            <c:ext xmlns:c16="http://schemas.microsoft.com/office/drawing/2014/chart" uri="{C3380CC4-5D6E-409C-BE32-E72D297353CC}">
              <c16:uniqueId val="{00000002-9A23-4800-9A1F-961F845F53C3}"/>
            </c:ext>
          </c:extLst>
        </c:ser>
        <c:dLbls>
          <c:showLegendKey val="0"/>
          <c:showVal val="0"/>
          <c:showCatName val="0"/>
          <c:showSerName val="0"/>
          <c:showPercent val="0"/>
          <c:showBubbleSize val="0"/>
        </c:dLbls>
        <c:smooth val="0"/>
        <c:axId val="1849216592"/>
        <c:axId val="1849218224"/>
      </c:lineChart>
      <c:catAx>
        <c:axId val="1849216592"/>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Number Of Nodes</a:t>
                </a:r>
              </a:p>
              <a:p>
                <a:pPr>
                  <a:defRPr/>
                </a:pPr>
                <a:endParaRPr lang="en-US"/>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849218224"/>
        <c:crosses val="autoZero"/>
        <c:auto val="1"/>
        <c:lblAlgn val="ctr"/>
        <c:lblOffset val="100"/>
        <c:noMultiLvlLbl val="0"/>
      </c:catAx>
      <c:valAx>
        <c:axId val="1849218224"/>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Total Message Control </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8492165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Sheet6!$K$4</c:f>
              <c:strCache>
                <c:ptCount val="1"/>
                <c:pt idx="0">
                  <c:v>Fuzzy-QRPL</c:v>
                </c:pt>
              </c:strCache>
            </c:strRef>
          </c:tx>
          <c:spPr>
            <a:ln w="22225" cap="rnd">
              <a:solidFill>
                <a:schemeClr val="accent1"/>
              </a:solidFill>
            </a:ln>
            <a:effectLst>
              <a:glow rad="139700">
                <a:schemeClr val="accent1">
                  <a:satMod val="175000"/>
                  <a:alpha val="14000"/>
                </a:schemeClr>
              </a:glow>
            </a:effectLst>
          </c:spPr>
          <c:marker>
            <c:symbol val="none"/>
          </c:marker>
          <c:cat>
            <c:numRef>
              <c:f>Sheet6!$J$5:$J$8</c:f>
              <c:numCache>
                <c:formatCode>General</c:formatCode>
                <c:ptCount val="4"/>
                <c:pt idx="0">
                  <c:v>10</c:v>
                </c:pt>
                <c:pt idx="1">
                  <c:v>25</c:v>
                </c:pt>
                <c:pt idx="2">
                  <c:v>30</c:v>
                </c:pt>
                <c:pt idx="3">
                  <c:v>45</c:v>
                </c:pt>
              </c:numCache>
            </c:numRef>
          </c:cat>
          <c:val>
            <c:numRef>
              <c:f>Sheet6!$K$5:$K$8</c:f>
              <c:numCache>
                <c:formatCode>General</c:formatCode>
                <c:ptCount val="4"/>
                <c:pt idx="0">
                  <c:v>0.121</c:v>
                </c:pt>
                <c:pt idx="1">
                  <c:v>0.20499999999999999</c:v>
                </c:pt>
                <c:pt idx="2">
                  <c:v>0.14199999999999999</c:v>
                </c:pt>
                <c:pt idx="3">
                  <c:v>0.214</c:v>
                </c:pt>
              </c:numCache>
            </c:numRef>
          </c:val>
          <c:smooth val="0"/>
          <c:extLst>
            <c:ext xmlns:c16="http://schemas.microsoft.com/office/drawing/2014/chart" uri="{C3380CC4-5D6E-409C-BE32-E72D297353CC}">
              <c16:uniqueId val="{00000000-3D92-4608-BD19-A47310B957FF}"/>
            </c:ext>
          </c:extLst>
        </c:ser>
        <c:ser>
          <c:idx val="1"/>
          <c:order val="1"/>
          <c:tx>
            <c:strRef>
              <c:f>Sheet6!$L$4</c:f>
              <c:strCache>
                <c:ptCount val="1"/>
                <c:pt idx="0">
                  <c:v>FL_HELR_OF</c:v>
                </c:pt>
              </c:strCache>
            </c:strRef>
          </c:tx>
          <c:spPr>
            <a:ln w="22225" cap="rnd">
              <a:solidFill>
                <a:schemeClr val="accent2"/>
              </a:solidFill>
            </a:ln>
            <a:effectLst>
              <a:glow rad="139700">
                <a:schemeClr val="accent2">
                  <a:satMod val="175000"/>
                  <a:alpha val="14000"/>
                </a:schemeClr>
              </a:glow>
            </a:effectLst>
          </c:spPr>
          <c:marker>
            <c:symbol val="none"/>
          </c:marker>
          <c:cat>
            <c:numRef>
              <c:f>Sheet6!$J$5:$J$8</c:f>
              <c:numCache>
                <c:formatCode>General</c:formatCode>
                <c:ptCount val="4"/>
                <c:pt idx="0">
                  <c:v>10</c:v>
                </c:pt>
                <c:pt idx="1">
                  <c:v>25</c:v>
                </c:pt>
                <c:pt idx="2">
                  <c:v>30</c:v>
                </c:pt>
                <c:pt idx="3">
                  <c:v>45</c:v>
                </c:pt>
              </c:numCache>
            </c:numRef>
          </c:cat>
          <c:val>
            <c:numRef>
              <c:f>Sheet6!$L$5:$L$8</c:f>
              <c:numCache>
                <c:formatCode>General</c:formatCode>
                <c:ptCount val="4"/>
                <c:pt idx="0">
                  <c:v>0.315</c:v>
                </c:pt>
                <c:pt idx="1">
                  <c:v>0.46500000000000002</c:v>
                </c:pt>
                <c:pt idx="2">
                  <c:v>0.54300000000000004</c:v>
                </c:pt>
                <c:pt idx="3">
                  <c:v>0.67800000000000005</c:v>
                </c:pt>
              </c:numCache>
            </c:numRef>
          </c:val>
          <c:smooth val="0"/>
          <c:extLst>
            <c:ext xmlns:c16="http://schemas.microsoft.com/office/drawing/2014/chart" uri="{C3380CC4-5D6E-409C-BE32-E72D297353CC}">
              <c16:uniqueId val="{00000001-3D92-4608-BD19-A47310B957FF}"/>
            </c:ext>
          </c:extLst>
        </c:ser>
        <c:ser>
          <c:idx val="2"/>
          <c:order val="2"/>
          <c:tx>
            <c:strRef>
              <c:f>Sheet6!$M$4</c:f>
              <c:strCache>
                <c:ptCount val="1"/>
                <c:pt idx="0">
                  <c:v>MRHOF</c:v>
                </c:pt>
              </c:strCache>
            </c:strRef>
          </c:tx>
          <c:spPr>
            <a:ln w="22225" cap="rnd">
              <a:solidFill>
                <a:schemeClr val="accent3"/>
              </a:solidFill>
            </a:ln>
            <a:effectLst>
              <a:glow rad="139700">
                <a:schemeClr val="accent3">
                  <a:satMod val="175000"/>
                  <a:alpha val="14000"/>
                </a:schemeClr>
              </a:glow>
            </a:effectLst>
          </c:spPr>
          <c:marker>
            <c:symbol val="none"/>
          </c:marker>
          <c:cat>
            <c:numRef>
              <c:f>Sheet6!$J$5:$J$8</c:f>
              <c:numCache>
                <c:formatCode>General</c:formatCode>
                <c:ptCount val="4"/>
                <c:pt idx="0">
                  <c:v>10</c:v>
                </c:pt>
                <c:pt idx="1">
                  <c:v>25</c:v>
                </c:pt>
                <c:pt idx="2">
                  <c:v>30</c:v>
                </c:pt>
                <c:pt idx="3">
                  <c:v>45</c:v>
                </c:pt>
              </c:numCache>
            </c:numRef>
          </c:cat>
          <c:val>
            <c:numRef>
              <c:f>Sheet6!$M$5:$M$8</c:f>
              <c:numCache>
                <c:formatCode>General</c:formatCode>
                <c:ptCount val="4"/>
                <c:pt idx="0">
                  <c:v>0.23599999999999999</c:v>
                </c:pt>
                <c:pt idx="1">
                  <c:v>0.85699999999999998</c:v>
                </c:pt>
                <c:pt idx="2">
                  <c:v>0.95199999999999996</c:v>
                </c:pt>
                <c:pt idx="3">
                  <c:v>1.1020000000000001</c:v>
                </c:pt>
              </c:numCache>
            </c:numRef>
          </c:val>
          <c:smooth val="0"/>
          <c:extLst>
            <c:ext xmlns:c16="http://schemas.microsoft.com/office/drawing/2014/chart" uri="{C3380CC4-5D6E-409C-BE32-E72D297353CC}">
              <c16:uniqueId val="{00000002-3D92-4608-BD19-A47310B957FF}"/>
            </c:ext>
          </c:extLst>
        </c:ser>
        <c:dLbls>
          <c:showLegendKey val="0"/>
          <c:showVal val="0"/>
          <c:showCatName val="0"/>
          <c:showSerName val="0"/>
          <c:showPercent val="0"/>
          <c:showBubbleSize val="0"/>
        </c:dLbls>
        <c:smooth val="0"/>
        <c:axId val="1997781648"/>
        <c:axId val="1997782192"/>
      </c:lineChart>
      <c:catAx>
        <c:axId val="1997781648"/>
        <c:scaling>
          <c:orientation val="minMax"/>
        </c:scaling>
        <c:delete val="0"/>
        <c:axPos val="b"/>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Number Of Nodes</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997782192"/>
        <c:crosses val="autoZero"/>
        <c:auto val="1"/>
        <c:lblAlgn val="ctr"/>
        <c:lblOffset val="100"/>
        <c:noMultiLvlLbl val="0"/>
      </c:catAx>
      <c:valAx>
        <c:axId val="1997782192"/>
        <c:scaling>
          <c:orientation val="minMax"/>
        </c:scaling>
        <c:delete val="0"/>
        <c:axPos val="l"/>
        <c:majorGridlines>
          <c:spPr>
            <a:ln w="9525" cap="flat" cmpd="sng" algn="ctr">
              <a:gradFill>
                <a:gsLst>
                  <a:gs pos="100000">
                    <a:schemeClr val="dk1">
                      <a:lumMod val="75000"/>
                      <a:lumOff val="25000"/>
                    </a:schemeClr>
                  </a:gs>
                  <a:gs pos="0">
                    <a:schemeClr val="dk1">
                      <a:lumMod val="65000"/>
                      <a:lumOff val="35000"/>
                    </a:schemeClr>
                  </a:gs>
                </a:gsLst>
                <a:lin ang="5400000" scaled="0"/>
              </a:gradFill>
              <a:round/>
            </a:ln>
            <a:effectLst/>
          </c:spPr>
        </c:majorGridlines>
        <c:title>
          <c:tx>
            <c:rich>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r>
                  <a:rPr lang="en-US"/>
                  <a:t>Delay (s)</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lt1">
                      <a:lumMod val="7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1997781648"/>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6">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3976794"/>
            <a:ext cx="8161020" cy="2744047"/>
          </a:xfrm>
        </p:spPr>
        <p:txBody>
          <a:bodyPr/>
          <a:lstStyle/>
          <a:p>
            <a:r>
              <a:rPr lang="en-US"/>
              <a:t>Click to edit Master title style</a:t>
            </a:r>
          </a:p>
        </p:txBody>
      </p:sp>
      <p:sp>
        <p:nvSpPr>
          <p:cNvPr id="3" name="Subtitle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640016" indent="0" algn="ctr">
              <a:buNone/>
              <a:defRPr>
                <a:solidFill>
                  <a:schemeClr val="tx1">
                    <a:tint val="75000"/>
                  </a:schemeClr>
                </a:solidFill>
              </a:defRPr>
            </a:lvl2pPr>
            <a:lvl3pPr marL="1280032" indent="0" algn="ctr">
              <a:buNone/>
              <a:defRPr>
                <a:solidFill>
                  <a:schemeClr val="tx1">
                    <a:tint val="75000"/>
                  </a:schemeClr>
                </a:solidFill>
              </a:defRPr>
            </a:lvl3pPr>
            <a:lvl4pPr marL="1920048" indent="0" algn="ctr">
              <a:buNone/>
              <a:defRPr>
                <a:solidFill>
                  <a:schemeClr val="tx1">
                    <a:tint val="75000"/>
                  </a:schemeClr>
                </a:solidFill>
              </a:defRPr>
            </a:lvl4pPr>
            <a:lvl5pPr marL="2560064" indent="0" algn="ctr">
              <a:buNone/>
              <a:defRPr>
                <a:solidFill>
                  <a:schemeClr val="tx1">
                    <a:tint val="75000"/>
                  </a:schemeClr>
                </a:solidFill>
              </a:defRPr>
            </a:lvl5pPr>
            <a:lvl6pPr marL="3200080" indent="0" algn="ctr">
              <a:buNone/>
              <a:defRPr>
                <a:solidFill>
                  <a:schemeClr val="tx1">
                    <a:tint val="75000"/>
                  </a:schemeClr>
                </a:solidFill>
              </a:defRPr>
            </a:lvl6pPr>
            <a:lvl7pPr marL="3840096" indent="0" algn="ctr">
              <a:buNone/>
              <a:defRPr>
                <a:solidFill>
                  <a:schemeClr val="tx1">
                    <a:tint val="75000"/>
                  </a:schemeClr>
                </a:solidFill>
              </a:defRPr>
            </a:lvl7pPr>
            <a:lvl8pPr marL="4480112" indent="0" algn="ctr">
              <a:buNone/>
              <a:defRPr>
                <a:solidFill>
                  <a:schemeClr val="tx1">
                    <a:tint val="75000"/>
                  </a:schemeClr>
                </a:solidFill>
              </a:defRPr>
            </a:lvl8pPr>
            <a:lvl9pPr marL="51201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ADBC58-82B7-4CAC-883B-FC1263E86A37}" type="datetimeFigureOut">
              <a:rPr lang="en-US"/>
              <a:pPr>
                <a:defRPr/>
              </a:pPr>
              <a:t>5/15/2026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9963A1E-C68F-4E7F-AD66-1A881F29811D}" type="slidenum">
              <a:rPr lang="en-US"/>
              <a:pPr>
                <a:defRPr/>
              </a:pPr>
              <a:t>‹#›</a:t>
            </a:fld>
            <a:endParaRPr lang="en-US"/>
          </a:p>
        </p:txBody>
      </p:sp>
    </p:spTree>
    <p:extLst>
      <p:ext uri="{BB962C8B-B14F-4D97-AF65-F5344CB8AC3E}">
        <p14:creationId xmlns:p14="http://schemas.microsoft.com/office/powerpoint/2010/main" val="2453950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5E29C28-0A08-404E-99D8-4EE04D01AC16}" type="datetimeFigureOut">
              <a:rPr lang="en-US"/>
              <a:pPr>
                <a:defRPr/>
              </a:pPr>
              <a:t>5/15/2026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02ECF2-126E-4FA6-8DA3-11AAA21E27F2}" type="slidenum">
              <a:rPr lang="en-US"/>
              <a:pPr>
                <a:defRPr/>
              </a:pPr>
              <a:t>‹#›</a:t>
            </a:fld>
            <a:endParaRPr lang="en-US"/>
          </a:p>
        </p:txBody>
      </p:sp>
    </p:spTree>
    <p:extLst>
      <p:ext uri="{BB962C8B-B14F-4D97-AF65-F5344CB8AC3E}">
        <p14:creationId xmlns:p14="http://schemas.microsoft.com/office/powerpoint/2010/main" val="22126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445390" y="2154346"/>
            <a:ext cx="5103971" cy="45875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33476" y="2154346"/>
            <a:ext cx="15151894" cy="45875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4C20DC-675C-4A8B-A07A-2B43FADF85B5}" type="datetimeFigureOut">
              <a:rPr lang="en-US"/>
              <a:pPr>
                <a:defRPr/>
              </a:pPr>
              <a:t>5/15/2026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CC09FA-0556-45ED-A033-EE1D17C041D9}" type="slidenum">
              <a:rPr lang="en-US"/>
              <a:pPr>
                <a:defRPr/>
              </a:pPr>
              <a:t>‹#›</a:t>
            </a:fld>
            <a:endParaRPr lang="en-US"/>
          </a:p>
        </p:txBody>
      </p:sp>
    </p:spTree>
    <p:extLst>
      <p:ext uri="{BB962C8B-B14F-4D97-AF65-F5344CB8AC3E}">
        <p14:creationId xmlns:p14="http://schemas.microsoft.com/office/powerpoint/2010/main" val="8960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303682B-DDDD-4BCE-A7E1-7BB24C8050C9}" type="datetimeFigureOut">
              <a:rPr lang="en-US"/>
              <a:pPr>
                <a:defRPr/>
              </a:pPr>
              <a:t>5/15/2026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04921F-6DAD-4D45-99B6-16637D054DF4}" type="slidenum">
              <a:rPr lang="en-US"/>
              <a:pPr>
                <a:defRPr/>
              </a:pPr>
              <a:t>‹#›</a:t>
            </a:fld>
            <a:endParaRPr lang="en-US"/>
          </a:p>
        </p:txBody>
      </p:sp>
    </p:spTree>
    <p:extLst>
      <p:ext uri="{BB962C8B-B14F-4D97-AF65-F5344CB8AC3E}">
        <p14:creationId xmlns:p14="http://schemas.microsoft.com/office/powerpoint/2010/main" val="244920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8226214"/>
            <a:ext cx="8161020" cy="2542540"/>
          </a:xfrm>
        </p:spPr>
        <p:txBody>
          <a:bodyPr anchor="t"/>
          <a:lstStyle>
            <a:lvl1pPr algn="l">
              <a:defRPr sz="5599" b="1" cap="all"/>
            </a:lvl1pPr>
          </a:lstStyle>
          <a:p>
            <a:r>
              <a:rPr lang="en-US"/>
              <a:t>Click to edit Master title style</a:t>
            </a:r>
          </a:p>
        </p:txBody>
      </p:sp>
      <p:sp>
        <p:nvSpPr>
          <p:cNvPr id="3" name="Text Placeholder 2"/>
          <p:cNvSpPr>
            <a:spLocks noGrp="1"/>
          </p:cNvSpPr>
          <p:nvPr>
            <p:ph type="body" idx="1"/>
          </p:nvPr>
        </p:nvSpPr>
        <p:spPr>
          <a:xfrm>
            <a:off x="758429" y="5425866"/>
            <a:ext cx="8161020" cy="2800349"/>
          </a:xfrm>
        </p:spPr>
        <p:txBody>
          <a:bodyPr anchor="b"/>
          <a:lstStyle>
            <a:lvl1pPr marL="0" indent="0">
              <a:buNone/>
              <a:defRPr sz="2800">
                <a:solidFill>
                  <a:schemeClr val="tx1">
                    <a:tint val="75000"/>
                  </a:schemeClr>
                </a:solidFill>
              </a:defRPr>
            </a:lvl1pPr>
            <a:lvl2pPr marL="640016" indent="0">
              <a:buNone/>
              <a:defRPr sz="2533">
                <a:solidFill>
                  <a:schemeClr val="tx1">
                    <a:tint val="75000"/>
                  </a:schemeClr>
                </a:solidFill>
              </a:defRPr>
            </a:lvl2pPr>
            <a:lvl3pPr marL="1280032" indent="0">
              <a:buNone/>
              <a:defRPr sz="2222">
                <a:solidFill>
                  <a:schemeClr val="tx1">
                    <a:tint val="75000"/>
                  </a:schemeClr>
                </a:solidFill>
              </a:defRPr>
            </a:lvl3pPr>
            <a:lvl4pPr marL="1920048" indent="0">
              <a:buNone/>
              <a:defRPr sz="1955">
                <a:solidFill>
                  <a:schemeClr val="tx1">
                    <a:tint val="75000"/>
                  </a:schemeClr>
                </a:solidFill>
              </a:defRPr>
            </a:lvl4pPr>
            <a:lvl5pPr marL="2560064" indent="0">
              <a:buNone/>
              <a:defRPr sz="1955">
                <a:solidFill>
                  <a:schemeClr val="tx1">
                    <a:tint val="75000"/>
                  </a:schemeClr>
                </a:solidFill>
              </a:defRPr>
            </a:lvl5pPr>
            <a:lvl6pPr marL="3200080" indent="0">
              <a:buNone/>
              <a:defRPr sz="1955">
                <a:solidFill>
                  <a:schemeClr val="tx1">
                    <a:tint val="75000"/>
                  </a:schemeClr>
                </a:solidFill>
              </a:defRPr>
            </a:lvl6pPr>
            <a:lvl7pPr marL="3840096" indent="0">
              <a:buNone/>
              <a:defRPr sz="1955">
                <a:solidFill>
                  <a:schemeClr val="tx1">
                    <a:tint val="75000"/>
                  </a:schemeClr>
                </a:solidFill>
              </a:defRPr>
            </a:lvl7pPr>
            <a:lvl8pPr marL="4480112" indent="0">
              <a:buNone/>
              <a:defRPr sz="1955">
                <a:solidFill>
                  <a:schemeClr val="tx1">
                    <a:tint val="75000"/>
                  </a:schemeClr>
                </a:solidFill>
              </a:defRPr>
            </a:lvl8pPr>
            <a:lvl9pPr marL="5120128" indent="0">
              <a:buNone/>
              <a:defRPr sz="195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2250AA-3A2F-42FD-BAFF-BA7595F1FD97}" type="datetimeFigureOut">
              <a:rPr lang="en-US"/>
              <a:pPr>
                <a:defRPr/>
              </a:pPr>
              <a:t>5/15/2026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D5F0BDE-B70A-43F8-B953-EB17B2D46D56}" type="slidenum">
              <a:rPr lang="en-US"/>
              <a:pPr>
                <a:defRPr/>
              </a:pPr>
              <a:t>‹#›</a:t>
            </a:fld>
            <a:endParaRPr lang="en-US"/>
          </a:p>
        </p:txBody>
      </p:sp>
    </p:spTree>
    <p:extLst>
      <p:ext uri="{BB962C8B-B14F-4D97-AF65-F5344CB8AC3E}">
        <p14:creationId xmlns:p14="http://schemas.microsoft.com/office/powerpoint/2010/main" val="1798580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33475" y="12546755"/>
            <a:ext cx="10127932" cy="35482953"/>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421428" y="12546755"/>
            <a:ext cx="10127932" cy="35482953"/>
          </a:xfrm>
        </p:spPr>
        <p:txBody>
          <a:bodyPr/>
          <a:lstStyle>
            <a:lvl1pPr>
              <a:defRPr sz="3911"/>
            </a:lvl1pPr>
            <a:lvl2pPr>
              <a:defRPr sz="3377"/>
            </a:lvl2pPr>
            <a:lvl3pPr>
              <a:defRPr sz="2800"/>
            </a:lvl3pPr>
            <a:lvl4pPr>
              <a:defRPr sz="2533"/>
            </a:lvl4pPr>
            <a:lvl5pPr>
              <a:defRPr sz="2533"/>
            </a:lvl5pPr>
            <a:lvl6pPr>
              <a:defRPr sz="2533"/>
            </a:lvl6pPr>
            <a:lvl7pPr>
              <a:defRPr sz="2533"/>
            </a:lvl7pPr>
            <a:lvl8pPr>
              <a:defRPr sz="2533"/>
            </a:lvl8pPr>
            <a:lvl9pPr>
              <a:defRPr sz="25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ABD27F2-DBD8-41D0-8972-EACE17AC65CE}" type="datetimeFigureOut">
              <a:rPr lang="en-US"/>
              <a:pPr>
                <a:defRPr/>
              </a:pPr>
              <a:t>5/15/2026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BF5196-87B0-4A3A-B4BC-C0AFD1B59717}" type="slidenum">
              <a:rPr lang="en-US"/>
              <a:pPr>
                <a:defRPr/>
              </a:pPr>
              <a:t>‹#›</a:t>
            </a:fld>
            <a:endParaRPr lang="en-US"/>
          </a:p>
        </p:txBody>
      </p:sp>
    </p:spTree>
    <p:extLst>
      <p:ext uri="{BB962C8B-B14F-4D97-AF65-F5344CB8AC3E}">
        <p14:creationId xmlns:p14="http://schemas.microsoft.com/office/powerpoint/2010/main" val="13053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512658"/>
            <a:ext cx="8641080" cy="2133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80060" y="2865545"/>
            <a:ext cx="4242197" cy="119422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4" name="Content Placeholder 3"/>
          <p:cNvSpPr>
            <a:spLocks noGrp="1"/>
          </p:cNvSpPr>
          <p:nvPr>
            <p:ph sz="half" idx="2"/>
          </p:nvPr>
        </p:nvSpPr>
        <p:spPr>
          <a:xfrm>
            <a:off x="480060" y="4059767"/>
            <a:ext cx="4242197" cy="737573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7277" y="2865545"/>
            <a:ext cx="4243864" cy="1194222"/>
          </a:xfrm>
        </p:spPr>
        <p:txBody>
          <a:bodyPr anchor="b"/>
          <a:lstStyle>
            <a:lvl1pPr marL="0" indent="0">
              <a:buNone/>
              <a:defRPr sz="3377" b="1"/>
            </a:lvl1pPr>
            <a:lvl2pPr marL="640016" indent="0">
              <a:buNone/>
              <a:defRPr sz="2800" b="1"/>
            </a:lvl2pPr>
            <a:lvl3pPr marL="1280032" indent="0">
              <a:buNone/>
              <a:defRPr sz="2533" b="1"/>
            </a:lvl3pPr>
            <a:lvl4pPr marL="1920048" indent="0">
              <a:buNone/>
              <a:defRPr sz="2222" b="1"/>
            </a:lvl4pPr>
            <a:lvl5pPr marL="2560064" indent="0">
              <a:buNone/>
              <a:defRPr sz="2222" b="1"/>
            </a:lvl5pPr>
            <a:lvl6pPr marL="3200080" indent="0">
              <a:buNone/>
              <a:defRPr sz="2222" b="1"/>
            </a:lvl6pPr>
            <a:lvl7pPr marL="3840096" indent="0">
              <a:buNone/>
              <a:defRPr sz="2222" b="1"/>
            </a:lvl7pPr>
            <a:lvl8pPr marL="4480112" indent="0">
              <a:buNone/>
              <a:defRPr sz="2222" b="1"/>
            </a:lvl8pPr>
            <a:lvl9pPr marL="5120128" indent="0">
              <a:buNone/>
              <a:defRPr sz="2222" b="1"/>
            </a:lvl9pPr>
          </a:lstStyle>
          <a:p>
            <a:pPr lvl="0"/>
            <a:r>
              <a:rPr lang="en-US"/>
              <a:t>Click to edit Master text styles</a:t>
            </a:r>
          </a:p>
        </p:txBody>
      </p:sp>
      <p:sp>
        <p:nvSpPr>
          <p:cNvPr id="6" name="Content Placeholder 5"/>
          <p:cNvSpPr>
            <a:spLocks noGrp="1"/>
          </p:cNvSpPr>
          <p:nvPr>
            <p:ph sz="quarter" idx="4"/>
          </p:nvPr>
        </p:nvSpPr>
        <p:spPr>
          <a:xfrm>
            <a:off x="4877277" y="4059767"/>
            <a:ext cx="4243864" cy="7375738"/>
          </a:xfrm>
        </p:spPr>
        <p:txBody>
          <a:bodyPr/>
          <a:lstStyle>
            <a:lvl1pPr>
              <a:defRPr sz="3377"/>
            </a:lvl1pPr>
            <a:lvl2pPr>
              <a:defRPr sz="2800"/>
            </a:lvl2pPr>
            <a:lvl3pPr>
              <a:defRPr sz="2533"/>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8649A8C-3C60-488A-A408-38B6AD7E0C65}" type="datetimeFigureOut">
              <a:rPr lang="en-US"/>
              <a:pPr>
                <a:defRPr/>
              </a:pPr>
              <a:t>5/15/2026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CEE10A9-DE49-4039-AAA6-6BA811A1BBAC}" type="slidenum">
              <a:rPr lang="en-US"/>
              <a:pPr>
                <a:defRPr/>
              </a:pPr>
              <a:t>‹#›</a:t>
            </a:fld>
            <a:endParaRPr lang="en-US"/>
          </a:p>
        </p:txBody>
      </p:sp>
    </p:spTree>
    <p:extLst>
      <p:ext uri="{BB962C8B-B14F-4D97-AF65-F5344CB8AC3E}">
        <p14:creationId xmlns:p14="http://schemas.microsoft.com/office/powerpoint/2010/main" val="158390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FFEF751-AF3E-4F42-871A-51AC827431E8}" type="datetimeFigureOut">
              <a:rPr lang="en-US"/>
              <a:pPr>
                <a:defRPr/>
              </a:pPr>
              <a:t>5/15/2026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1036B6-1A95-4030-8774-C1165CF33428}" type="slidenum">
              <a:rPr lang="en-US"/>
              <a:pPr>
                <a:defRPr/>
              </a:pPr>
              <a:t>‹#›</a:t>
            </a:fld>
            <a:endParaRPr lang="en-US"/>
          </a:p>
        </p:txBody>
      </p:sp>
    </p:spTree>
    <p:extLst>
      <p:ext uri="{BB962C8B-B14F-4D97-AF65-F5344CB8AC3E}">
        <p14:creationId xmlns:p14="http://schemas.microsoft.com/office/powerpoint/2010/main" val="746066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AF040C4-15F2-4AF0-9AAC-04C13C85B43C}" type="datetimeFigureOut">
              <a:rPr lang="en-US"/>
              <a:pPr>
                <a:defRPr/>
              </a:pPr>
              <a:t>5/15/2026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6A0F987-4EFA-4839-9BC1-80A6CE663219}" type="slidenum">
              <a:rPr lang="en-US"/>
              <a:pPr>
                <a:defRPr/>
              </a:pPr>
              <a:t>‹#›</a:t>
            </a:fld>
            <a:endParaRPr lang="en-US"/>
          </a:p>
        </p:txBody>
      </p:sp>
    </p:spTree>
    <p:extLst>
      <p:ext uri="{BB962C8B-B14F-4D97-AF65-F5344CB8AC3E}">
        <p14:creationId xmlns:p14="http://schemas.microsoft.com/office/powerpoint/2010/main" val="3668284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1" y="509693"/>
            <a:ext cx="3158728" cy="2169160"/>
          </a:xfrm>
        </p:spPr>
        <p:txBody>
          <a:bodyPr anchor="b"/>
          <a:lstStyle>
            <a:lvl1pPr algn="l">
              <a:defRPr sz="2800" b="1"/>
            </a:lvl1pPr>
          </a:lstStyle>
          <a:p>
            <a:r>
              <a:rPr lang="en-US"/>
              <a:t>Click to edit Master title style</a:t>
            </a:r>
          </a:p>
        </p:txBody>
      </p:sp>
      <p:sp>
        <p:nvSpPr>
          <p:cNvPr id="3" name="Content Placeholder 2"/>
          <p:cNvSpPr>
            <a:spLocks noGrp="1"/>
          </p:cNvSpPr>
          <p:nvPr>
            <p:ph idx="1"/>
          </p:nvPr>
        </p:nvSpPr>
        <p:spPr>
          <a:xfrm>
            <a:off x="3753803" y="509695"/>
            <a:ext cx="5367337" cy="10925811"/>
          </a:xfrm>
        </p:spPr>
        <p:txBody>
          <a:bodyPr/>
          <a:lstStyle>
            <a:lvl1pPr>
              <a:defRPr sz="4488"/>
            </a:lvl1pPr>
            <a:lvl2pPr>
              <a:defRPr sz="3911"/>
            </a:lvl2pPr>
            <a:lvl3pPr>
              <a:defRPr sz="3377"/>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0061" y="2678855"/>
            <a:ext cx="3158728" cy="8756651"/>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33297B4-0BAC-4001-9A15-84178BC7A904}" type="datetimeFigureOut">
              <a:rPr lang="en-US"/>
              <a:pPr>
                <a:defRPr/>
              </a:pPr>
              <a:t>5/15/2026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9929E98-CC16-4949-9768-54C622994A5F}" type="slidenum">
              <a:rPr lang="en-US"/>
              <a:pPr>
                <a:defRPr/>
              </a:pPr>
              <a:t>‹#›</a:t>
            </a:fld>
            <a:endParaRPr lang="en-US"/>
          </a:p>
        </p:txBody>
      </p:sp>
    </p:spTree>
    <p:extLst>
      <p:ext uri="{BB962C8B-B14F-4D97-AF65-F5344CB8AC3E}">
        <p14:creationId xmlns:p14="http://schemas.microsoft.com/office/powerpoint/2010/main" val="3579460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8961120"/>
            <a:ext cx="5760720" cy="1057911"/>
          </a:xfrm>
        </p:spPr>
        <p:txBody>
          <a:bodyPr anchor="b"/>
          <a:lstStyle>
            <a:lvl1pPr algn="l">
              <a:defRPr sz="2800" b="1"/>
            </a:lvl1pPr>
          </a:lstStyle>
          <a:p>
            <a:r>
              <a:rPr lang="en-US"/>
              <a:t>Click to edit Master title style</a:t>
            </a:r>
          </a:p>
        </p:txBody>
      </p:sp>
      <p:sp>
        <p:nvSpPr>
          <p:cNvPr id="3" name="Picture Placeholder 2"/>
          <p:cNvSpPr>
            <a:spLocks noGrp="1"/>
          </p:cNvSpPr>
          <p:nvPr>
            <p:ph type="pic" idx="1"/>
          </p:nvPr>
        </p:nvSpPr>
        <p:spPr>
          <a:xfrm>
            <a:off x="1881902" y="1143847"/>
            <a:ext cx="5760720" cy="7680960"/>
          </a:xfrm>
        </p:spPr>
        <p:txBody>
          <a:bodyPr rtlCol="0">
            <a:normAutofit/>
          </a:bodyPr>
          <a:lstStyle>
            <a:lvl1pPr marL="0" indent="0">
              <a:buNone/>
              <a:defRPr sz="4488"/>
            </a:lvl1pPr>
            <a:lvl2pPr marL="640016" indent="0">
              <a:buNone/>
              <a:defRPr sz="3911"/>
            </a:lvl2pPr>
            <a:lvl3pPr marL="1280032" indent="0">
              <a:buNone/>
              <a:defRPr sz="3377"/>
            </a:lvl3pPr>
            <a:lvl4pPr marL="1920048" indent="0">
              <a:buNone/>
              <a:defRPr sz="2800"/>
            </a:lvl4pPr>
            <a:lvl5pPr marL="2560064" indent="0">
              <a:buNone/>
              <a:defRPr sz="2800"/>
            </a:lvl5pPr>
            <a:lvl6pPr marL="3200080" indent="0">
              <a:buNone/>
              <a:defRPr sz="2800"/>
            </a:lvl6pPr>
            <a:lvl7pPr marL="3840096" indent="0">
              <a:buNone/>
              <a:defRPr sz="2800"/>
            </a:lvl7pPr>
            <a:lvl8pPr marL="4480112" indent="0">
              <a:buNone/>
              <a:defRPr sz="2800"/>
            </a:lvl8pPr>
            <a:lvl9pPr marL="5120128" indent="0">
              <a:buNone/>
              <a:defRPr sz="2800"/>
            </a:lvl9pPr>
          </a:lstStyle>
          <a:p>
            <a:pPr lvl="0"/>
            <a:endParaRPr lang="en-US" noProof="0"/>
          </a:p>
        </p:txBody>
      </p:sp>
      <p:sp>
        <p:nvSpPr>
          <p:cNvPr id="4" name="Text Placeholder 3"/>
          <p:cNvSpPr>
            <a:spLocks noGrp="1"/>
          </p:cNvSpPr>
          <p:nvPr>
            <p:ph type="body" sz="half" idx="2"/>
          </p:nvPr>
        </p:nvSpPr>
        <p:spPr>
          <a:xfrm>
            <a:off x="1881902" y="10019031"/>
            <a:ext cx="5760720" cy="1502409"/>
          </a:xfrm>
        </p:spPr>
        <p:txBody>
          <a:bodyPr/>
          <a:lstStyle>
            <a:lvl1pPr marL="0" indent="0">
              <a:buNone/>
              <a:defRPr sz="1955"/>
            </a:lvl1pPr>
            <a:lvl2pPr marL="640016" indent="0">
              <a:buNone/>
              <a:defRPr sz="1689"/>
            </a:lvl2pPr>
            <a:lvl3pPr marL="1280032" indent="0">
              <a:buNone/>
              <a:defRPr sz="1422"/>
            </a:lvl3pPr>
            <a:lvl4pPr marL="1920048" indent="0">
              <a:buNone/>
              <a:defRPr sz="1244"/>
            </a:lvl4pPr>
            <a:lvl5pPr marL="2560064" indent="0">
              <a:buNone/>
              <a:defRPr sz="1244"/>
            </a:lvl5pPr>
            <a:lvl6pPr marL="3200080" indent="0">
              <a:buNone/>
              <a:defRPr sz="1244"/>
            </a:lvl6pPr>
            <a:lvl7pPr marL="3840096" indent="0">
              <a:buNone/>
              <a:defRPr sz="1244"/>
            </a:lvl7pPr>
            <a:lvl8pPr marL="4480112" indent="0">
              <a:buNone/>
              <a:defRPr sz="1244"/>
            </a:lvl8pPr>
            <a:lvl9pPr marL="5120128" indent="0">
              <a:buNone/>
              <a:defRPr sz="1244"/>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9A90EB0-CB47-4C7C-A851-DB24D3A0854A}" type="datetimeFigureOut">
              <a:rPr lang="en-US"/>
              <a:pPr>
                <a:defRPr/>
              </a:pPr>
              <a:t>5/15/2026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B43E35-0BB9-456D-A376-BCA45599FBF0}" type="slidenum">
              <a:rPr lang="en-US"/>
              <a:pPr>
                <a:defRPr/>
              </a:pPr>
              <a:t>‹#›</a:t>
            </a:fld>
            <a:endParaRPr lang="en-US"/>
          </a:p>
        </p:txBody>
      </p:sp>
    </p:spTree>
    <p:extLst>
      <p:ext uri="{BB962C8B-B14F-4D97-AF65-F5344CB8AC3E}">
        <p14:creationId xmlns:p14="http://schemas.microsoft.com/office/powerpoint/2010/main" val="138198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79778" y="512939"/>
            <a:ext cx="8641644"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79778" y="2987323"/>
            <a:ext cx="8641644" cy="8448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88036" tIns="144018" rIns="288036" bIns="1440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79778" y="11865328"/>
            <a:ext cx="2240844" cy="681567"/>
          </a:xfrm>
          <a:prstGeom prst="rect">
            <a:avLst/>
          </a:prstGeom>
        </p:spPr>
        <p:txBody>
          <a:bodyPr vert="horz" lIns="288036" tIns="144018" rIns="288036" bIns="144018" rtlCol="0" anchor="ctr"/>
          <a:lstStyle>
            <a:lvl1pPr algn="l" defTabSz="1280032" eaLnBrk="1" fontAlgn="auto" hangingPunct="1">
              <a:spcBef>
                <a:spcPts val="0"/>
              </a:spcBef>
              <a:spcAft>
                <a:spcPts val="0"/>
              </a:spcAft>
              <a:defRPr sz="1689">
                <a:solidFill>
                  <a:schemeClr val="tx1">
                    <a:tint val="75000"/>
                  </a:schemeClr>
                </a:solidFill>
                <a:latin typeface="+mn-lt"/>
                <a:cs typeface="+mn-cs"/>
              </a:defRPr>
            </a:lvl1pPr>
          </a:lstStyle>
          <a:p>
            <a:pPr>
              <a:defRPr/>
            </a:pPr>
            <a:fld id="{5B1C11C4-34E8-4B38-B614-ABC31306E101}" type="datetimeFigureOut">
              <a:rPr lang="en-US"/>
              <a:pPr>
                <a:defRPr/>
              </a:pPr>
              <a:t>5/15/2026</a:t>
            </a:fld>
            <a:endParaRPr lang="en-US"/>
          </a:p>
        </p:txBody>
      </p:sp>
      <p:sp>
        <p:nvSpPr>
          <p:cNvPr id="5" name="Footer Placeholder 4"/>
          <p:cNvSpPr>
            <a:spLocks noGrp="1"/>
          </p:cNvSpPr>
          <p:nvPr>
            <p:ph type="ftr" sz="quarter" idx="3"/>
          </p:nvPr>
        </p:nvSpPr>
        <p:spPr>
          <a:xfrm>
            <a:off x="3280128" y="11865328"/>
            <a:ext cx="3040944" cy="681567"/>
          </a:xfrm>
          <a:prstGeom prst="rect">
            <a:avLst/>
          </a:prstGeom>
        </p:spPr>
        <p:txBody>
          <a:bodyPr vert="horz" lIns="288036" tIns="144018" rIns="288036" bIns="144018" rtlCol="0" anchor="ctr"/>
          <a:lstStyle>
            <a:lvl1pPr algn="ctr" defTabSz="1280032" eaLnBrk="1" fontAlgn="auto" hangingPunct="1">
              <a:spcBef>
                <a:spcPts val="0"/>
              </a:spcBef>
              <a:spcAft>
                <a:spcPts val="0"/>
              </a:spcAft>
              <a:defRPr sz="1689">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880578" y="11865328"/>
            <a:ext cx="2240844" cy="681567"/>
          </a:xfrm>
          <a:prstGeom prst="rect">
            <a:avLst/>
          </a:prstGeom>
        </p:spPr>
        <p:txBody>
          <a:bodyPr vert="horz" wrap="square" lIns="288036" tIns="144018" rIns="288036" bIns="144018" numCol="1" anchor="ctr" anchorCtr="0" compatLnSpc="1">
            <a:prstTxWarp prst="textNoShape">
              <a:avLst/>
            </a:prstTxWarp>
          </a:bodyPr>
          <a:lstStyle>
            <a:lvl1pPr algn="r" eaLnBrk="1" hangingPunct="1">
              <a:defRPr sz="1689">
                <a:solidFill>
                  <a:srgbClr val="898989"/>
                </a:solidFill>
                <a:latin typeface="Calibri" panose="020F0502020204030204" pitchFamily="34" charset="0"/>
              </a:defRPr>
            </a:lvl1pPr>
          </a:lstStyle>
          <a:p>
            <a:pPr>
              <a:defRPr/>
            </a:pPr>
            <a:fld id="{0990EC9E-8C31-48E5-88F0-39746CF11A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279750" rtl="0" eaLnBrk="0" fontAlgn="base" hangingPunct="0">
        <a:spcBef>
          <a:spcPct val="0"/>
        </a:spcBef>
        <a:spcAft>
          <a:spcPct val="0"/>
        </a:spcAft>
        <a:defRPr sz="6177" kern="1200">
          <a:solidFill>
            <a:schemeClr val="tx1"/>
          </a:solidFill>
          <a:latin typeface="+mj-lt"/>
          <a:ea typeface="+mj-ea"/>
          <a:cs typeface="+mj-cs"/>
        </a:defRPr>
      </a:lvl1pPr>
      <a:lvl2pPr algn="ctr" defTabSz="1279750" rtl="0" eaLnBrk="0" fontAlgn="base" hangingPunct="0">
        <a:spcBef>
          <a:spcPct val="0"/>
        </a:spcBef>
        <a:spcAft>
          <a:spcPct val="0"/>
        </a:spcAft>
        <a:defRPr sz="6177">
          <a:solidFill>
            <a:schemeClr val="tx1"/>
          </a:solidFill>
          <a:latin typeface="Calibri" pitchFamily="34" charset="0"/>
        </a:defRPr>
      </a:lvl2pPr>
      <a:lvl3pPr algn="ctr" defTabSz="1279750" rtl="0" eaLnBrk="0" fontAlgn="base" hangingPunct="0">
        <a:spcBef>
          <a:spcPct val="0"/>
        </a:spcBef>
        <a:spcAft>
          <a:spcPct val="0"/>
        </a:spcAft>
        <a:defRPr sz="6177">
          <a:solidFill>
            <a:schemeClr val="tx1"/>
          </a:solidFill>
          <a:latin typeface="Calibri" pitchFamily="34" charset="0"/>
        </a:defRPr>
      </a:lvl3pPr>
      <a:lvl4pPr algn="ctr" defTabSz="1279750" rtl="0" eaLnBrk="0" fontAlgn="base" hangingPunct="0">
        <a:spcBef>
          <a:spcPct val="0"/>
        </a:spcBef>
        <a:spcAft>
          <a:spcPct val="0"/>
        </a:spcAft>
        <a:defRPr sz="6177">
          <a:solidFill>
            <a:schemeClr val="tx1"/>
          </a:solidFill>
          <a:latin typeface="Calibri" pitchFamily="34" charset="0"/>
        </a:defRPr>
      </a:lvl4pPr>
      <a:lvl5pPr algn="ctr" defTabSz="1279750" rtl="0" eaLnBrk="0" fontAlgn="base" hangingPunct="0">
        <a:spcBef>
          <a:spcPct val="0"/>
        </a:spcBef>
        <a:spcAft>
          <a:spcPct val="0"/>
        </a:spcAft>
        <a:defRPr sz="6177">
          <a:solidFill>
            <a:schemeClr val="tx1"/>
          </a:solidFill>
          <a:latin typeface="Calibri" pitchFamily="34" charset="0"/>
        </a:defRPr>
      </a:lvl5pPr>
      <a:lvl6pPr marL="203180" algn="ctr" defTabSz="1279750" rtl="0" fontAlgn="base">
        <a:spcBef>
          <a:spcPct val="0"/>
        </a:spcBef>
        <a:spcAft>
          <a:spcPct val="0"/>
        </a:spcAft>
        <a:defRPr sz="6177">
          <a:solidFill>
            <a:schemeClr val="tx1"/>
          </a:solidFill>
          <a:latin typeface="Calibri" pitchFamily="34" charset="0"/>
        </a:defRPr>
      </a:lvl6pPr>
      <a:lvl7pPr marL="406359" algn="ctr" defTabSz="1279750" rtl="0" fontAlgn="base">
        <a:spcBef>
          <a:spcPct val="0"/>
        </a:spcBef>
        <a:spcAft>
          <a:spcPct val="0"/>
        </a:spcAft>
        <a:defRPr sz="6177">
          <a:solidFill>
            <a:schemeClr val="tx1"/>
          </a:solidFill>
          <a:latin typeface="Calibri" pitchFamily="34" charset="0"/>
        </a:defRPr>
      </a:lvl7pPr>
      <a:lvl8pPr marL="609539" algn="ctr" defTabSz="1279750" rtl="0" fontAlgn="base">
        <a:spcBef>
          <a:spcPct val="0"/>
        </a:spcBef>
        <a:spcAft>
          <a:spcPct val="0"/>
        </a:spcAft>
        <a:defRPr sz="6177">
          <a:solidFill>
            <a:schemeClr val="tx1"/>
          </a:solidFill>
          <a:latin typeface="Calibri" pitchFamily="34" charset="0"/>
        </a:defRPr>
      </a:lvl8pPr>
      <a:lvl9pPr marL="812719" algn="ctr" defTabSz="1279750" rtl="0" fontAlgn="base">
        <a:spcBef>
          <a:spcPct val="0"/>
        </a:spcBef>
        <a:spcAft>
          <a:spcPct val="0"/>
        </a:spcAft>
        <a:defRPr sz="6177">
          <a:solidFill>
            <a:schemeClr val="tx1"/>
          </a:solidFill>
          <a:latin typeface="Calibri" pitchFamily="34" charset="0"/>
        </a:defRPr>
      </a:lvl9pPr>
    </p:titleStyle>
    <p:bodyStyle>
      <a:lvl1pPr marL="479730" indent="-479730" algn="l" defTabSz="1279750" rtl="0" eaLnBrk="0" fontAlgn="base" hangingPunct="0">
        <a:spcBef>
          <a:spcPct val="20000"/>
        </a:spcBef>
        <a:spcAft>
          <a:spcPct val="0"/>
        </a:spcAft>
        <a:buFont typeface="Arial" panose="020B0604020202020204" pitchFamily="34" charset="0"/>
        <a:buChar char="•"/>
        <a:defRPr sz="4488" kern="1200">
          <a:solidFill>
            <a:schemeClr val="tx1"/>
          </a:solidFill>
          <a:latin typeface="+mn-lt"/>
          <a:ea typeface="+mn-ea"/>
          <a:cs typeface="+mn-cs"/>
        </a:defRPr>
      </a:lvl1pPr>
      <a:lvl2pPr marL="1039885" indent="-400010" algn="l" defTabSz="1279750" rtl="0" eaLnBrk="0" fontAlgn="base" hangingPunct="0">
        <a:spcBef>
          <a:spcPct val="20000"/>
        </a:spcBef>
        <a:spcAft>
          <a:spcPct val="0"/>
        </a:spcAft>
        <a:buFont typeface="Arial" panose="020B0604020202020204" pitchFamily="34" charset="0"/>
        <a:buChar char="–"/>
        <a:defRPr sz="3911" kern="1200">
          <a:solidFill>
            <a:schemeClr val="tx1"/>
          </a:solidFill>
          <a:latin typeface="+mn-lt"/>
          <a:ea typeface="+mn-ea"/>
          <a:cs typeface="+mn-cs"/>
        </a:defRPr>
      </a:lvl2pPr>
      <a:lvl3pPr marL="1600040" indent="-319585" algn="l" defTabSz="1279750" rtl="0" eaLnBrk="0" fontAlgn="base" hangingPunct="0">
        <a:spcBef>
          <a:spcPct val="20000"/>
        </a:spcBef>
        <a:spcAft>
          <a:spcPct val="0"/>
        </a:spcAft>
        <a:buFont typeface="Arial" panose="020B0604020202020204" pitchFamily="34" charset="0"/>
        <a:buChar char="•"/>
        <a:defRPr sz="3377" kern="1200">
          <a:solidFill>
            <a:schemeClr val="tx1"/>
          </a:solidFill>
          <a:latin typeface="+mn-lt"/>
          <a:ea typeface="+mn-ea"/>
          <a:cs typeface="+mn-cs"/>
        </a:defRPr>
      </a:lvl3pPr>
      <a:lvl4pPr marL="2239915"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79790" indent="-319585" algn="l" defTabSz="127975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20088"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60104"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00120"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40136" indent="-320008" algn="l" defTabSz="1280032" rtl="0" eaLnBrk="1" latinLnBrk="0" hangingPunct="1">
        <a:spcBef>
          <a:spcPct val="20000"/>
        </a:spcBef>
        <a:buFont typeface="Arial" pitchFamily="34" charset="0"/>
        <a:buChar char="•"/>
        <a:defRPr sz="2800" kern="1200">
          <a:solidFill>
            <a:schemeClr val="tx1"/>
          </a:solidFill>
          <a:latin typeface="+mn-lt"/>
          <a:ea typeface="+mn-ea"/>
          <a:cs typeface="+mn-cs"/>
        </a:defRPr>
      </a:lvl9pPr>
    </p:bodyStyle>
    <p:otherStyle>
      <a:defPPr>
        <a:defRPr lang="en-US"/>
      </a:defPPr>
      <a:lvl1pPr marL="0" algn="l" defTabSz="1280032" rtl="0" eaLnBrk="1" latinLnBrk="0" hangingPunct="1">
        <a:defRPr sz="2533" kern="1200">
          <a:solidFill>
            <a:schemeClr val="tx1"/>
          </a:solidFill>
          <a:latin typeface="+mn-lt"/>
          <a:ea typeface="+mn-ea"/>
          <a:cs typeface="+mn-cs"/>
        </a:defRPr>
      </a:lvl1pPr>
      <a:lvl2pPr marL="640016" algn="l" defTabSz="1280032" rtl="0" eaLnBrk="1" latinLnBrk="0" hangingPunct="1">
        <a:defRPr sz="2533" kern="1200">
          <a:solidFill>
            <a:schemeClr val="tx1"/>
          </a:solidFill>
          <a:latin typeface="+mn-lt"/>
          <a:ea typeface="+mn-ea"/>
          <a:cs typeface="+mn-cs"/>
        </a:defRPr>
      </a:lvl2pPr>
      <a:lvl3pPr marL="1280032" algn="l" defTabSz="1280032" rtl="0" eaLnBrk="1" latinLnBrk="0" hangingPunct="1">
        <a:defRPr sz="2533" kern="1200">
          <a:solidFill>
            <a:schemeClr val="tx1"/>
          </a:solidFill>
          <a:latin typeface="+mn-lt"/>
          <a:ea typeface="+mn-ea"/>
          <a:cs typeface="+mn-cs"/>
        </a:defRPr>
      </a:lvl3pPr>
      <a:lvl4pPr marL="1920048" algn="l" defTabSz="1280032" rtl="0" eaLnBrk="1" latinLnBrk="0" hangingPunct="1">
        <a:defRPr sz="2533" kern="1200">
          <a:solidFill>
            <a:schemeClr val="tx1"/>
          </a:solidFill>
          <a:latin typeface="+mn-lt"/>
          <a:ea typeface="+mn-ea"/>
          <a:cs typeface="+mn-cs"/>
        </a:defRPr>
      </a:lvl4pPr>
      <a:lvl5pPr marL="2560064" algn="l" defTabSz="1280032" rtl="0" eaLnBrk="1" latinLnBrk="0" hangingPunct="1">
        <a:defRPr sz="2533" kern="1200">
          <a:solidFill>
            <a:schemeClr val="tx1"/>
          </a:solidFill>
          <a:latin typeface="+mn-lt"/>
          <a:ea typeface="+mn-ea"/>
          <a:cs typeface="+mn-cs"/>
        </a:defRPr>
      </a:lvl5pPr>
      <a:lvl6pPr marL="3200080" algn="l" defTabSz="1280032" rtl="0" eaLnBrk="1" latinLnBrk="0" hangingPunct="1">
        <a:defRPr sz="2533" kern="1200">
          <a:solidFill>
            <a:schemeClr val="tx1"/>
          </a:solidFill>
          <a:latin typeface="+mn-lt"/>
          <a:ea typeface="+mn-ea"/>
          <a:cs typeface="+mn-cs"/>
        </a:defRPr>
      </a:lvl6pPr>
      <a:lvl7pPr marL="3840096" algn="l" defTabSz="1280032" rtl="0" eaLnBrk="1" latinLnBrk="0" hangingPunct="1">
        <a:defRPr sz="2533" kern="1200">
          <a:solidFill>
            <a:schemeClr val="tx1"/>
          </a:solidFill>
          <a:latin typeface="+mn-lt"/>
          <a:ea typeface="+mn-ea"/>
          <a:cs typeface="+mn-cs"/>
        </a:defRPr>
      </a:lvl7pPr>
      <a:lvl8pPr marL="4480112" algn="l" defTabSz="1280032" rtl="0" eaLnBrk="1" latinLnBrk="0" hangingPunct="1">
        <a:defRPr sz="2533" kern="1200">
          <a:solidFill>
            <a:schemeClr val="tx1"/>
          </a:solidFill>
          <a:latin typeface="+mn-lt"/>
          <a:ea typeface="+mn-ea"/>
          <a:cs typeface="+mn-cs"/>
        </a:defRPr>
      </a:lvl8pPr>
      <a:lvl9pPr marL="5120128" algn="l" defTabSz="1280032" rtl="0" eaLnBrk="1" latinLnBrk="0" hangingPunct="1">
        <a:defRPr sz="25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1">
            <a:extLst>
              <a:ext uri="{FF2B5EF4-FFF2-40B4-BE49-F238E27FC236}">
                <a16:creationId xmlns:a16="http://schemas.microsoft.com/office/drawing/2014/main" id="{6BA3D32F-4837-96F7-E608-FA169C763ADE}"/>
              </a:ext>
            </a:extLst>
          </p:cNvPr>
          <p:cNvSpPr/>
          <p:nvPr/>
        </p:nvSpPr>
        <p:spPr bwMode="auto">
          <a:xfrm>
            <a:off x="384175" y="1580919"/>
            <a:ext cx="8801100" cy="150649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wrap="none" anchor="ctr"/>
          <a:lstStyle/>
          <a:p>
            <a:pPr marL="0" marR="0" algn="ctr">
              <a:spcBef>
                <a:spcPts val="0"/>
              </a:spcBef>
              <a:spcAft>
                <a:spcPts val="1200"/>
              </a:spcAft>
            </a:pPr>
            <a:r>
              <a:rPr lang="en-US" sz="2400" dirty="0">
                <a:effectLst/>
                <a:latin typeface="Times New Roman" panose="02020603050405020304" pitchFamily="18" charset="0"/>
                <a:ea typeface="SimSun" panose="02010600030101010101" pitchFamily="2" charset="-122"/>
              </a:rPr>
              <a:t>Hybrid Fuzzy‑Q Learning Approach for Load Balancing in IoT Networks</a:t>
            </a:r>
          </a:p>
          <a:p>
            <a:pPr marL="0" marR="0" algn="ctr">
              <a:spcBef>
                <a:spcPts val="0"/>
              </a:spcBef>
              <a:spcAft>
                <a:spcPts val="0"/>
              </a:spcAft>
            </a:pPr>
            <a:r>
              <a:rPr lang="en-US" sz="2000" b="1" dirty="0">
                <a:effectLst/>
                <a:latin typeface="Times New Roman" panose="02020603050405020304" pitchFamily="18" charset="0"/>
                <a:ea typeface="SimSun" panose="02010600030101010101" pitchFamily="2" charset="-122"/>
              </a:rPr>
              <a:t>Fereshteh Taghizadeh*</a:t>
            </a:r>
            <a:r>
              <a:rPr lang="en-US" sz="2000" dirty="0">
                <a:effectLst/>
                <a:latin typeface="Times New Roman" panose="02020603050405020304" pitchFamily="18" charset="0"/>
                <a:ea typeface="SimSun" panose="02010600030101010101" pitchFamily="2" charset="-122"/>
              </a:rPr>
              <a:t>,</a:t>
            </a:r>
            <a:r>
              <a:rPr lang="en-US" sz="2000" b="1" dirty="0">
                <a:effectLst/>
                <a:latin typeface="Times New Roman" panose="02020603050405020304" pitchFamily="18" charset="0"/>
                <a:ea typeface="SimSun" panose="02010600030101010101" pitchFamily="2" charset="-122"/>
              </a:rPr>
              <a:t> </a:t>
            </a:r>
            <a:r>
              <a:rPr lang="en-US" sz="2000" dirty="0">
                <a:effectLst/>
                <a:latin typeface="Times New Roman" panose="02020603050405020304" pitchFamily="18" charset="0"/>
                <a:ea typeface="SimSun" panose="02010600030101010101" pitchFamily="2" charset="-122"/>
              </a:rPr>
              <a:t>Mohsen Raji</a:t>
            </a:r>
            <a:r>
              <a:rPr lang="en-US" sz="2000" dirty="0">
                <a:latin typeface="Times New Roman" panose="02020603050405020304" pitchFamily="18" charset="0"/>
                <a:ea typeface="SimSun" panose="02010600030101010101" pitchFamily="2" charset="-122"/>
              </a:rPr>
              <a:t>,</a:t>
            </a:r>
            <a:r>
              <a:rPr lang="en-US" sz="2000" dirty="0">
                <a:effectLst/>
                <a:latin typeface="Times New Roman" panose="02020603050405020304" pitchFamily="18" charset="0"/>
                <a:ea typeface="SimSun" panose="02010600030101010101" pitchFamily="2" charset="-122"/>
              </a:rPr>
              <a:t> Morteza Keshtkaran</a:t>
            </a:r>
            <a:br>
              <a:rPr lang="en-US" sz="1800" dirty="0">
                <a:effectLst/>
                <a:latin typeface="Times New Roman" panose="02020603050405020304" pitchFamily="18" charset="0"/>
                <a:ea typeface="SimSun" panose="02010600030101010101" pitchFamily="2" charset="-122"/>
              </a:rPr>
            </a:br>
            <a:r>
              <a:rPr lang="en-US" sz="1600" dirty="0">
                <a:effectLst/>
                <a:latin typeface="Times New Roman" panose="02020603050405020304" pitchFamily="18" charset="0"/>
                <a:ea typeface="SimSun" panose="02010600030101010101" pitchFamily="2" charset="-122"/>
              </a:rPr>
              <a:t>School of Electrical and Computer Engineering, Shiraz University</a:t>
            </a:r>
            <a:endParaRPr lang="en-US" sz="1800" dirty="0">
              <a:latin typeface="Times New Roman" panose="02020603050405020304" pitchFamily="18" charset="0"/>
              <a:ea typeface="SimSun" panose="02010600030101010101" pitchFamily="2" charset="-122"/>
            </a:endParaRPr>
          </a:p>
          <a:p>
            <a:pPr algn="ctr" defTabSz="1462667" eaLnBrk="1" fontAlgn="auto" hangingPunct="1">
              <a:spcBef>
                <a:spcPts val="0"/>
              </a:spcBef>
              <a:spcAft>
                <a:spcPts val="0"/>
              </a:spcAft>
              <a:defRPr/>
            </a:pPr>
            <a:r>
              <a:rPr lang="en-US" sz="1100" dirty="0">
                <a:latin typeface="Times New Roman" panose="02020603050405020304" pitchFamily="18" charset="0"/>
                <a:cs typeface="Times New Roman" panose="02020603050405020304" pitchFamily="18" charset="0"/>
              </a:rPr>
              <a:t> </a:t>
            </a:r>
            <a:r>
              <a:rPr lang="en-US" sz="1600" i="1" dirty="0">
                <a:effectLst/>
                <a:latin typeface="Times New Roman" panose="02020603050405020304" pitchFamily="18" charset="0"/>
                <a:ea typeface="SimSun" panose="02010600030101010101" pitchFamily="2" charset="-122"/>
              </a:rPr>
              <a:t>ftaghizadeh@shirazu.ac.ir</a:t>
            </a:r>
            <a:r>
              <a:rPr lang="en-US" sz="1600" dirty="0">
                <a:effectLst/>
                <a:latin typeface="Times New Roman" panose="02020603050405020304" pitchFamily="18" charset="0"/>
                <a:ea typeface="SimSun" panose="02010600030101010101" pitchFamily="2" charset="-122"/>
              </a:rPr>
              <a:t> </a:t>
            </a:r>
            <a:endParaRPr lang="en-US" sz="1600" dirty="0">
              <a:solidFill>
                <a:schemeClr val="tx1"/>
              </a:solidFill>
              <a:latin typeface="Times New Roman" panose="02020603050405020304" pitchFamily="18" charset="0"/>
              <a:cs typeface="Times New Roman" panose="02020603050405020304" pitchFamily="18" charset="0"/>
            </a:endParaRPr>
          </a:p>
        </p:txBody>
      </p:sp>
      <p:sp>
        <p:nvSpPr>
          <p:cNvPr id="7" name="TextBox 20">
            <a:extLst>
              <a:ext uri="{FF2B5EF4-FFF2-40B4-BE49-F238E27FC236}">
                <a16:creationId xmlns:a16="http://schemas.microsoft.com/office/drawing/2014/main" id="{CE8B3628-2D94-6344-2BCD-336B3CAFF93C}"/>
              </a:ext>
            </a:extLst>
          </p:cNvPr>
          <p:cNvSpPr txBox="1">
            <a:spLocks noChangeArrowheads="1"/>
          </p:cNvSpPr>
          <p:nvPr/>
        </p:nvSpPr>
        <p:spPr bwMode="auto">
          <a:xfrm>
            <a:off x="264096" y="3952528"/>
            <a:ext cx="2855384" cy="4247317"/>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lvl1pPr>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algn="just" eaLnBrk="1" hangingPunct="1">
              <a:spcBef>
                <a:spcPct val="0"/>
              </a:spcBef>
              <a:buNone/>
              <a:defRPr/>
            </a:pPr>
            <a:endParaRPr lang="fa-IR" sz="1000" dirty="0">
              <a:effectLst/>
              <a:latin typeface="Times New Roman" panose="02020603050405020304" pitchFamily="18" charset="0"/>
              <a:ea typeface="SimSun" panose="02010600030101010101" pitchFamily="2" charset="-122"/>
              <a:cs typeface="+mj-cs"/>
            </a:endParaRPr>
          </a:p>
          <a:p>
            <a:pPr algn="just" eaLnBrk="1" hangingPunct="1">
              <a:spcBef>
                <a:spcPct val="0"/>
              </a:spcBef>
              <a:buNone/>
              <a:defRPr/>
            </a:pPr>
            <a:r>
              <a:rPr lang="en-US" sz="1000" dirty="0">
                <a:effectLst/>
                <a:latin typeface="Times New Roman" panose="02020603050405020304" pitchFamily="18" charset="0"/>
                <a:ea typeface="SimSun" panose="02010600030101010101" pitchFamily="2" charset="-122"/>
                <a:cs typeface="+mj-cs"/>
              </a:rPr>
              <a:t>Artificial Intelligence is redefining the optimization of complex IoT routing systems, enabling adaptive, data‑driven decision‑making in scenarios where traditional methods fall short. In traditional IoT networks, maintaining reliable and energy‑efficient routing under dynamic traffic patterns and topology changes remains a critical challenge. To address this, we propose Fuzzy‑QRPL, a hybrid load‑balancing framework that integrates fuzzy logic with Q‑learning to enhance routing efficiency in RPL-based IoT networks. Two key metrics—Residual Energy Potential (EP) and Congestion Index (CI)—are computed from queue occupancy, end‑to‑end delay, number of child nodes, and residual energy. Nine fuzzy rules are defined, each initialized with a Q‑value and updated according to a reward based on the packet delivery ratio (PDR). This AI‑enhanced mechanism enables dynamic and intelligent parent selection under varying network conditions. Cooja simulation results across diverse network sizes demonstrate that Fuzzy‑QRPL significantly improves PDR, reduces delay, and increases the number of successfully delivered packets compared to conventional RPL objective functions.</a:t>
            </a:r>
          </a:p>
          <a:p>
            <a:pPr algn="just" eaLnBrk="1" hangingPunct="1">
              <a:spcBef>
                <a:spcPct val="0"/>
              </a:spcBef>
              <a:buFontTx/>
              <a:buNone/>
              <a:defRPr/>
            </a:pPr>
            <a:endParaRPr lang="en-US" sz="1000" dirty="0">
              <a:latin typeface="Times New Roman" panose="02020603050405020304" pitchFamily="18" charset="0"/>
              <a:cs typeface="+mj-cs"/>
            </a:endParaRPr>
          </a:p>
        </p:txBody>
      </p:sp>
      <p:sp>
        <p:nvSpPr>
          <p:cNvPr id="8" name="TextBox 20">
            <a:extLst>
              <a:ext uri="{FF2B5EF4-FFF2-40B4-BE49-F238E27FC236}">
                <a16:creationId xmlns:a16="http://schemas.microsoft.com/office/drawing/2014/main" id="{3B77E6E5-E2CA-4153-CBA9-3D9BFDECDB04}"/>
              </a:ext>
            </a:extLst>
          </p:cNvPr>
          <p:cNvSpPr txBox="1">
            <a:spLocks noChangeArrowheads="1"/>
          </p:cNvSpPr>
          <p:nvPr/>
        </p:nvSpPr>
        <p:spPr bwMode="auto">
          <a:xfrm>
            <a:off x="3372908" y="4050958"/>
            <a:ext cx="2855384" cy="2386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buNone/>
            </a:pPr>
            <a:r>
              <a:rPr lang="en-US" sz="1050" dirty="0">
                <a:latin typeface="Times New Roman" panose="02020603050405020304" pitchFamily="18" charset="0"/>
                <a:cs typeface="Times New Roman" panose="02020603050405020304" pitchFamily="18" charset="0"/>
              </a:rPr>
              <a:t>This research began with a comprehensive review of existing load balancing approaches in IoT and RPL-based networks. After identifying the limitations of current methods in handling dynamic network conditions, a research gap was defined.</a:t>
            </a:r>
          </a:p>
          <a:p>
            <a:pPr indent="0">
              <a:buNone/>
            </a:pPr>
            <a:r>
              <a:rPr lang="en-US" sz="1050" dirty="0">
                <a:latin typeface="Times New Roman" panose="02020603050405020304" pitchFamily="18" charset="0"/>
                <a:cs typeface="Times New Roman" panose="02020603050405020304" pitchFamily="18" charset="0"/>
              </a:rPr>
              <a:t>To address this issue, a hybrid approach combining Fuzzy Logic and Q-Learning was proposed for intelligent parent selection and load balancing in IoT networks. The proposed method was then implemented and evaluated through simulation experiments. Finally, its performance was compared with existing approaches using key network performance metrics</a:t>
            </a:r>
          </a:p>
        </p:txBody>
      </p:sp>
      <p:sp>
        <p:nvSpPr>
          <p:cNvPr id="9" name="TextBox 20">
            <a:extLst>
              <a:ext uri="{FF2B5EF4-FFF2-40B4-BE49-F238E27FC236}">
                <a16:creationId xmlns:a16="http://schemas.microsoft.com/office/drawing/2014/main" id="{F6F690D1-0E05-3FB3-8EFD-F5F64AB62B60}"/>
              </a:ext>
            </a:extLst>
          </p:cNvPr>
          <p:cNvSpPr txBox="1">
            <a:spLocks noChangeArrowheads="1"/>
          </p:cNvSpPr>
          <p:nvPr/>
        </p:nvSpPr>
        <p:spPr bwMode="auto">
          <a:xfrm>
            <a:off x="6481680" y="4050958"/>
            <a:ext cx="2855384" cy="33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marR="0" indent="0" algn="just">
              <a:buNone/>
            </a:pPr>
            <a:r>
              <a:rPr lang="en-US" sz="1050" dirty="0">
                <a:effectLst/>
                <a:latin typeface="Times New Roman" panose="02020603050405020304" pitchFamily="18" charset="0"/>
                <a:ea typeface="Times New Roman" panose="02020603050405020304" pitchFamily="18" charset="0"/>
              </a:rPr>
              <a:t>This paper introduced </a:t>
            </a:r>
            <a:r>
              <a:rPr lang="en-US" sz="1050" b="1" dirty="0">
                <a:effectLst/>
                <a:latin typeface="Times New Roman" panose="02020603050405020304" pitchFamily="18" charset="0"/>
                <a:ea typeface="Times New Roman" panose="02020603050405020304" pitchFamily="18" charset="0"/>
              </a:rPr>
              <a:t>Fuzzy-QRPL</a:t>
            </a:r>
            <a:r>
              <a:rPr lang="en-US" sz="1050" dirty="0">
                <a:effectLst/>
                <a:latin typeface="Times New Roman" panose="02020603050405020304" pitchFamily="18" charset="0"/>
                <a:ea typeface="Times New Roman" panose="02020603050405020304" pitchFamily="18" charset="0"/>
              </a:rPr>
              <a:t>, a hybrid load-balancing mechanism for RPL that integrates fuzzy logic with Q-learning. Two primary metrics—</a:t>
            </a:r>
            <a:r>
              <a:rPr lang="en-US" sz="1050" b="1" dirty="0">
                <a:effectLst/>
                <a:latin typeface="Times New Roman" panose="02020603050405020304" pitchFamily="18" charset="0"/>
                <a:ea typeface="Times New Roman" panose="02020603050405020304" pitchFamily="18" charset="0"/>
              </a:rPr>
              <a:t>Residual Energy Potential (EP) </a:t>
            </a:r>
            <a:r>
              <a:rPr lang="en-US" sz="1050" dirty="0">
                <a:effectLst/>
                <a:latin typeface="Times New Roman" panose="02020603050405020304" pitchFamily="18" charset="0"/>
                <a:ea typeface="Times New Roman" panose="02020603050405020304" pitchFamily="18" charset="0"/>
              </a:rPr>
              <a:t>and</a:t>
            </a:r>
            <a:r>
              <a:rPr lang="en-US" sz="1050" b="1" dirty="0">
                <a:effectLst/>
                <a:latin typeface="Times New Roman" panose="02020603050405020304" pitchFamily="18" charset="0"/>
                <a:ea typeface="Times New Roman" panose="02020603050405020304" pitchFamily="18" charset="0"/>
              </a:rPr>
              <a:t> Congestion Index (CI)</a:t>
            </a:r>
            <a:r>
              <a:rPr lang="en-US" sz="1050" dirty="0">
                <a:effectLst/>
                <a:latin typeface="Times New Roman" panose="02020603050405020304" pitchFamily="18" charset="0"/>
                <a:ea typeface="Times New Roman" panose="02020603050405020304" pitchFamily="18" charset="0"/>
              </a:rPr>
              <a:t>—were constructed from four network indicators and incorporated into nine fuzzy rules whose weights are dynamically updated through Q-learning. This enables adaptive and context-aware parent selection beyond traditional static fuzzy approaches. Extensive simulations using Cooja simulator show that Fuzzy-QRPL consistently achieves </a:t>
            </a:r>
            <a:r>
              <a:rPr lang="en-US" sz="1050" b="1" dirty="0">
                <a:effectLst/>
                <a:latin typeface="Times New Roman" panose="02020603050405020304" pitchFamily="18" charset="0"/>
                <a:ea typeface="Times New Roman" panose="02020603050405020304" pitchFamily="18" charset="0"/>
              </a:rPr>
              <a:t>higher PDR, lower delay</a:t>
            </a:r>
            <a:r>
              <a:rPr lang="en-US" sz="1050" dirty="0">
                <a:effectLst/>
                <a:latin typeface="Times New Roman" panose="02020603050405020304" pitchFamily="18" charset="0"/>
                <a:ea typeface="Times New Roman" panose="02020603050405020304" pitchFamily="18" charset="0"/>
              </a:rPr>
              <a:t>, and </a:t>
            </a:r>
            <a:r>
              <a:rPr lang="en-US" sz="1050" b="1" dirty="0">
                <a:effectLst/>
                <a:latin typeface="Times New Roman" panose="02020603050405020304" pitchFamily="18" charset="0"/>
                <a:ea typeface="Times New Roman" panose="02020603050405020304" pitchFamily="18" charset="0"/>
              </a:rPr>
              <a:t>more efficient packet transmission</a:t>
            </a:r>
            <a:r>
              <a:rPr lang="en-US" sz="1050" dirty="0">
                <a:effectLst/>
                <a:latin typeface="Times New Roman" panose="02020603050405020304" pitchFamily="18" charset="0"/>
                <a:ea typeface="Times New Roman" panose="02020603050405020304" pitchFamily="18" charset="0"/>
              </a:rPr>
              <a:t> compared with MRHOF and FL-HELR-OF, especially in larger network deployments. These results demonstrate that combining fuzzy inference with reinforcement learning offers an effective and scalable solution to RPL’s load-balancing limitations in IoT environments.</a:t>
            </a:r>
          </a:p>
        </p:txBody>
      </p:sp>
      <p:sp>
        <p:nvSpPr>
          <p:cNvPr id="12" name="TextBox 20">
            <a:extLst>
              <a:ext uri="{FF2B5EF4-FFF2-40B4-BE49-F238E27FC236}">
                <a16:creationId xmlns:a16="http://schemas.microsoft.com/office/drawing/2014/main" id="{2824F58F-0116-4A49-C463-75D9E549C95F}"/>
              </a:ext>
            </a:extLst>
          </p:cNvPr>
          <p:cNvSpPr txBox="1">
            <a:spLocks noChangeArrowheads="1"/>
          </p:cNvSpPr>
          <p:nvPr/>
        </p:nvSpPr>
        <p:spPr bwMode="auto">
          <a:xfrm>
            <a:off x="264096" y="8705056"/>
            <a:ext cx="2855384" cy="272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a:buNone/>
            </a:pPr>
            <a:r>
              <a:rPr lang="en-US" sz="1000" dirty="0">
                <a:latin typeface="Times New Roman" panose="02020603050405020304" pitchFamily="18" charset="0"/>
                <a:cs typeface="Times New Roman" panose="02020603050405020304" pitchFamily="18" charset="0"/>
              </a:rPr>
              <a:t>This research proposes </a:t>
            </a:r>
            <a:r>
              <a:rPr lang="en-US" sz="1000" b="1" dirty="0">
                <a:latin typeface="Times New Roman" panose="02020603050405020304" pitchFamily="18" charset="0"/>
                <a:cs typeface="Times New Roman" panose="02020603050405020304" pitchFamily="18" charset="0"/>
              </a:rPr>
              <a:t>Fuzzy-QRPL</a:t>
            </a:r>
            <a:r>
              <a:rPr lang="en-US" sz="1000" dirty="0">
                <a:latin typeface="Times New Roman" panose="02020603050405020304" pitchFamily="18" charset="0"/>
                <a:cs typeface="Times New Roman" panose="02020603050405020304" pitchFamily="18" charset="0"/>
              </a:rPr>
              <a:t>, a hybrid load-balancing method for RPL-based IoT networks. The approach combines </a:t>
            </a:r>
            <a:r>
              <a:rPr lang="en-US" sz="1000" b="1" dirty="0">
                <a:latin typeface="Times New Roman" panose="02020603050405020304" pitchFamily="18" charset="0"/>
                <a:cs typeface="Times New Roman" panose="02020603050405020304" pitchFamily="18" charset="0"/>
              </a:rPr>
              <a:t>Fuzzy Logic</a:t>
            </a:r>
            <a:r>
              <a:rPr lang="en-US" sz="1000" dirty="0">
                <a:latin typeface="Times New Roman" panose="02020603050405020304" pitchFamily="18" charset="0"/>
                <a:cs typeface="Times New Roman" panose="02020603050405020304" pitchFamily="18" charset="0"/>
              </a:rPr>
              <a:t> and </a:t>
            </a:r>
            <a:r>
              <a:rPr lang="en-US" sz="1000" b="1" dirty="0">
                <a:latin typeface="Times New Roman" panose="02020603050405020304" pitchFamily="18" charset="0"/>
                <a:cs typeface="Times New Roman" panose="02020603050405020304" pitchFamily="18" charset="0"/>
              </a:rPr>
              <a:t>Q-Learning</a:t>
            </a:r>
            <a:r>
              <a:rPr lang="en-US" sz="1000" dirty="0">
                <a:latin typeface="Times New Roman" panose="02020603050405020304" pitchFamily="18" charset="0"/>
                <a:cs typeface="Times New Roman" panose="02020603050405020304" pitchFamily="18" charset="0"/>
              </a:rPr>
              <a:t> to improve parent selection and reduce network congestion.</a:t>
            </a:r>
          </a:p>
          <a:p>
            <a:pPr indent="0" algn="just">
              <a:buNone/>
            </a:pPr>
            <a:r>
              <a:rPr lang="en-US" sz="1000" dirty="0">
                <a:latin typeface="Times New Roman" panose="02020603050405020304" pitchFamily="18" charset="0"/>
                <a:cs typeface="Times New Roman" panose="02020603050405020304" pitchFamily="18" charset="0"/>
              </a:rPr>
              <a:t>The method evaluates nodes using metrics such as residual energy, queue load, delay, and number of children. These metrics are processed through fuzzy rules to calculate </a:t>
            </a:r>
            <a:r>
              <a:rPr lang="en-US" sz="1000" b="1" dirty="0">
                <a:latin typeface="Times New Roman" panose="02020603050405020304" pitchFamily="18" charset="0"/>
                <a:cs typeface="Times New Roman" panose="02020603050405020304" pitchFamily="18" charset="0"/>
              </a:rPr>
              <a:t>Energy Potential (EP)</a:t>
            </a:r>
            <a:r>
              <a:rPr lang="en-US" sz="1000" dirty="0">
                <a:latin typeface="Times New Roman" panose="02020603050405020304" pitchFamily="18" charset="0"/>
                <a:cs typeface="Times New Roman" panose="02020603050405020304" pitchFamily="18" charset="0"/>
              </a:rPr>
              <a:t> and </a:t>
            </a:r>
            <a:r>
              <a:rPr lang="en-US" sz="1000" b="1" dirty="0">
                <a:latin typeface="Times New Roman" panose="02020603050405020304" pitchFamily="18" charset="0"/>
                <a:cs typeface="Times New Roman" panose="02020603050405020304" pitchFamily="18" charset="0"/>
              </a:rPr>
              <a:t>Congestion Index (CI)</a:t>
            </a:r>
            <a:r>
              <a:rPr lang="en-US" sz="1000" dirty="0">
                <a:latin typeface="Times New Roman" panose="02020603050405020304" pitchFamily="18" charset="0"/>
                <a:cs typeface="Times New Roman" panose="02020603050405020304" pitchFamily="18" charset="0"/>
              </a:rPr>
              <a:t> for selecting the best parent node.</a:t>
            </a:r>
          </a:p>
          <a:p>
            <a:pPr indent="0" algn="just">
              <a:buNone/>
            </a:pPr>
            <a:r>
              <a:rPr lang="en-US" sz="1000" dirty="0">
                <a:latin typeface="Times New Roman" panose="02020603050405020304" pitchFamily="18" charset="0"/>
                <a:cs typeface="Times New Roman" panose="02020603050405020304" pitchFamily="18" charset="0"/>
              </a:rPr>
              <a:t>Q-Learning continuously updates decision rules based on network performance, enabling adaptive and intelligent routing in dynamic IoT environments.</a:t>
            </a:r>
          </a:p>
          <a:p>
            <a:pPr indent="0" algn="just">
              <a:buNone/>
            </a:pP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4" name="Chart 13">
            <a:extLst>
              <a:ext uri="{FF2B5EF4-FFF2-40B4-BE49-F238E27FC236}">
                <a16:creationId xmlns:a16="http://schemas.microsoft.com/office/drawing/2014/main" id="{31A16813-90D2-4393-F052-55E6DE042F04}"/>
              </a:ext>
            </a:extLst>
          </p:cNvPr>
          <p:cNvGraphicFramePr>
            <a:graphicFrameLocks/>
          </p:cNvGraphicFramePr>
          <p:nvPr>
            <p:extLst>
              <p:ext uri="{D42A27DB-BD31-4B8C-83A1-F6EECF244321}">
                <p14:modId xmlns:p14="http://schemas.microsoft.com/office/powerpoint/2010/main" val="3961560740"/>
              </p:ext>
            </p:extLst>
          </p:nvPr>
        </p:nvGraphicFramePr>
        <p:xfrm>
          <a:off x="3432448" y="8783642"/>
          <a:ext cx="2695726" cy="18656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C2106644-3BAE-DA87-4AC6-0CA4F77391F6}"/>
              </a:ext>
            </a:extLst>
          </p:cNvPr>
          <p:cNvGraphicFramePr>
            <a:graphicFrameLocks/>
          </p:cNvGraphicFramePr>
          <p:nvPr>
            <p:extLst>
              <p:ext uri="{D42A27DB-BD31-4B8C-83A1-F6EECF244321}">
                <p14:modId xmlns:p14="http://schemas.microsoft.com/office/powerpoint/2010/main" val="3669820782"/>
              </p:ext>
            </p:extLst>
          </p:nvPr>
        </p:nvGraphicFramePr>
        <p:xfrm>
          <a:off x="3432448" y="10723031"/>
          <a:ext cx="2695726" cy="186563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20">
            <a:extLst>
              <a:ext uri="{FF2B5EF4-FFF2-40B4-BE49-F238E27FC236}">
                <a16:creationId xmlns:a16="http://schemas.microsoft.com/office/drawing/2014/main" id="{44FDA8C5-33DA-4521-CE0F-2FC47F82FE5A}"/>
              </a:ext>
            </a:extLst>
          </p:cNvPr>
          <p:cNvSpPr txBox="1">
            <a:spLocks noChangeArrowheads="1"/>
          </p:cNvSpPr>
          <p:nvPr/>
        </p:nvSpPr>
        <p:spPr bwMode="auto">
          <a:xfrm>
            <a:off x="6481680" y="8803431"/>
            <a:ext cx="2855384" cy="351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36563">
              <a:spcBef>
                <a:spcPct val="20000"/>
              </a:spcBef>
              <a:buFont typeface="Arial" panose="020B0604020202020204" pitchFamily="34" charset="0"/>
              <a:buChar char="•"/>
              <a:defRPr sz="101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8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7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6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6300">
                <a:solidFill>
                  <a:schemeClr val="tx1"/>
                </a:solidFill>
                <a:latin typeface="Calibri" panose="020F0502020204030204" pitchFamily="34" charset="0"/>
              </a:defRPr>
            </a:lvl5pPr>
            <a:lvl6pPr marL="25146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6pPr>
            <a:lvl7pPr marL="29718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7pPr>
            <a:lvl8pPr marL="34290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8pPr>
            <a:lvl9pPr marL="3886200" indent="-228600" defTabSz="2879725" eaLnBrk="0" fontAlgn="base" hangingPunct="0">
              <a:spcBef>
                <a:spcPct val="20000"/>
              </a:spcBef>
              <a:spcAft>
                <a:spcPct val="0"/>
              </a:spcAft>
              <a:buFont typeface="Arial" panose="020B0604020202020204" pitchFamily="34" charset="0"/>
              <a:buChar char="»"/>
              <a:defRPr sz="6300">
                <a:solidFill>
                  <a:schemeClr val="tx1"/>
                </a:solidFill>
                <a:latin typeface="Calibri" panose="020F0502020204030204" pitchFamily="34" charset="0"/>
              </a:defRPr>
            </a:lvl9pPr>
          </a:lstStyle>
          <a:p>
            <a:pPr indent="0" algn="just">
              <a:buNone/>
            </a:pPr>
            <a:r>
              <a:rPr lang="en-US" sz="1050" dirty="0">
                <a:latin typeface="Times New Roman" panose="02020603050405020304" pitchFamily="18" charset="0"/>
                <a:cs typeface="Times New Roman" panose="02020603050405020304" pitchFamily="18" charset="0"/>
              </a:rPr>
              <a:t>[1] </a:t>
            </a:r>
            <a:r>
              <a:rPr lang="en-US" sz="1050" i="1" dirty="0">
                <a:latin typeface="Times New Roman" panose="02020603050405020304" pitchFamily="18" charset="0"/>
                <a:cs typeface="Times New Roman" panose="02020603050405020304" pitchFamily="18" charset="0"/>
              </a:rPr>
              <a:t>Wireless Sensor Networks: A Big Data Source in IoT</a:t>
            </a:r>
          </a:p>
          <a:p>
            <a:pPr indent="0" algn="just">
              <a:buNone/>
            </a:pPr>
            <a:r>
              <a:rPr lang="en-US" sz="1050" dirty="0">
                <a:latin typeface="Times New Roman" panose="02020603050405020304" pitchFamily="18" charset="0"/>
                <a:cs typeface="Times New Roman" panose="02020603050405020304" pitchFamily="18" charset="0"/>
              </a:rPr>
              <a:t>[2] </a:t>
            </a:r>
            <a:r>
              <a:rPr lang="en-US" sz="1050" i="1" dirty="0">
                <a:latin typeface="Times New Roman" panose="02020603050405020304" pitchFamily="18" charset="0"/>
                <a:cs typeface="Times New Roman" panose="02020603050405020304" pitchFamily="18" charset="0"/>
              </a:rPr>
              <a:t>Routing Protocol for Low-Power and Lossy Wireless Sensor Networks</a:t>
            </a:r>
          </a:p>
          <a:p>
            <a:pPr indent="0" algn="just">
              <a:buNone/>
            </a:pPr>
            <a:r>
              <a:rPr lang="en-US" sz="1050" dirty="0">
                <a:latin typeface="Times New Roman" panose="02020603050405020304" pitchFamily="18" charset="0"/>
                <a:cs typeface="Times New Roman" panose="02020603050405020304" pitchFamily="18" charset="0"/>
              </a:rPr>
              <a:t>[3] </a:t>
            </a:r>
            <a:r>
              <a:rPr lang="en-US" sz="1050" i="1" dirty="0">
                <a:latin typeface="Times New Roman" panose="02020603050405020304" pitchFamily="18" charset="0"/>
                <a:cs typeface="Times New Roman" panose="02020603050405020304" pitchFamily="18" charset="0"/>
              </a:rPr>
              <a:t>Efficient Topology Construction for RPL</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[4] </a:t>
            </a:r>
            <a:r>
              <a:rPr lang="en-US" sz="1050" i="1" dirty="0">
                <a:latin typeface="Times New Roman" panose="02020603050405020304" pitchFamily="18" charset="0"/>
                <a:cs typeface="Times New Roman" panose="02020603050405020304" pitchFamily="18" charset="0"/>
              </a:rPr>
              <a:t>RPL: IPv6 Routing Protocol for LLNs</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[5] </a:t>
            </a:r>
            <a:r>
              <a:rPr lang="en-US" sz="1050" i="1" dirty="0">
                <a:latin typeface="Times New Roman" panose="02020603050405020304" pitchFamily="18" charset="0"/>
                <a:cs typeface="Times New Roman" panose="02020603050405020304" pitchFamily="18" charset="0"/>
              </a:rPr>
              <a:t>Simulation of the RPL Routing Protocol</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[6] </a:t>
            </a:r>
            <a:r>
              <a:rPr lang="en-US" sz="1050" i="1" dirty="0">
                <a:latin typeface="Times New Roman" panose="02020603050405020304" pitchFamily="18" charset="0"/>
                <a:cs typeface="Times New Roman" panose="02020603050405020304" pitchFamily="18" charset="0"/>
              </a:rPr>
              <a:t>Optimization of Parent-Node Selection in RPL</a:t>
            </a:r>
          </a:p>
          <a:p>
            <a:pPr indent="0" algn="just">
              <a:buNone/>
            </a:pPr>
            <a:r>
              <a:rPr lang="en-US" sz="1050" dirty="0">
                <a:latin typeface="Times New Roman" panose="02020603050405020304" pitchFamily="18" charset="0"/>
                <a:cs typeface="Times New Roman" panose="02020603050405020304" pitchFamily="18" charset="0"/>
              </a:rPr>
              <a:t>[7] </a:t>
            </a:r>
            <a:r>
              <a:rPr lang="en-US" sz="1050" i="1" dirty="0">
                <a:latin typeface="Times New Roman" panose="02020603050405020304" pitchFamily="18" charset="0"/>
                <a:cs typeface="Times New Roman" panose="02020603050405020304" pitchFamily="18" charset="0"/>
              </a:rPr>
              <a:t>TFUZZY-OF for RPL Load Balancing</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[8] </a:t>
            </a:r>
            <a:r>
              <a:rPr lang="en-US" sz="1050" i="1" dirty="0">
                <a:latin typeface="Times New Roman" panose="02020603050405020304" pitchFamily="18" charset="0"/>
                <a:cs typeface="Times New Roman" panose="02020603050405020304" pitchFamily="18" charset="0"/>
              </a:rPr>
              <a:t>Fuzzy Logic Based Objective Function for RPL</a:t>
            </a:r>
          </a:p>
          <a:p>
            <a:pPr indent="0" algn="just">
              <a:buNone/>
            </a:pPr>
            <a:r>
              <a:rPr lang="en-US" sz="1050" dirty="0">
                <a:latin typeface="Times New Roman" panose="02020603050405020304" pitchFamily="18" charset="0"/>
                <a:cs typeface="Times New Roman" panose="02020603050405020304" pitchFamily="18" charset="0"/>
              </a:rPr>
              <a:t>[9] </a:t>
            </a:r>
            <a:r>
              <a:rPr lang="en-US" sz="1050" i="1" dirty="0">
                <a:latin typeface="Times New Roman" panose="02020603050405020304" pitchFamily="18" charset="0"/>
                <a:cs typeface="Times New Roman" panose="02020603050405020304" pitchFamily="18" charset="0"/>
              </a:rPr>
              <a:t>FAHP-OF: Load Balancing in RPL-based IoT</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[10] </a:t>
            </a:r>
            <a:r>
              <a:rPr lang="en-US" sz="1050" i="1" dirty="0">
                <a:latin typeface="Times New Roman" panose="02020603050405020304" pitchFamily="18" charset="0"/>
                <a:cs typeface="Times New Roman" panose="02020603050405020304" pitchFamily="18" charset="0"/>
              </a:rPr>
              <a:t>Fuzzy Logic Based Energy-Aware Routing</a:t>
            </a:r>
            <a:br>
              <a:rPr lang="en-US" sz="1050" dirty="0">
                <a:latin typeface="Times New Roman" panose="02020603050405020304" pitchFamily="18" charset="0"/>
                <a:cs typeface="Times New Roman" panose="02020603050405020304" pitchFamily="18" charset="0"/>
              </a:rPr>
            </a:br>
            <a:r>
              <a:rPr lang="en-US" sz="1050" dirty="0">
                <a:latin typeface="Times New Roman" panose="02020603050405020304" pitchFamily="18" charset="0"/>
                <a:cs typeface="Times New Roman" panose="02020603050405020304" pitchFamily="18" charset="0"/>
              </a:rPr>
              <a:t>[11] </a:t>
            </a:r>
            <a:r>
              <a:rPr lang="en-US" sz="1050" i="1" dirty="0">
                <a:latin typeface="Times New Roman" panose="02020603050405020304" pitchFamily="18" charset="0"/>
                <a:cs typeface="Times New Roman" panose="02020603050405020304" pitchFamily="18" charset="0"/>
              </a:rPr>
              <a:t>OF-</a:t>
            </a:r>
            <a:r>
              <a:rPr lang="en-US" sz="1050" i="1" dirty="0" err="1">
                <a:latin typeface="Times New Roman" panose="02020603050405020304" pitchFamily="18" charset="0"/>
                <a:cs typeface="Times New Roman" panose="02020603050405020304" pitchFamily="18" charset="0"/>
              </a:rPr>
              <a:t>FZ</a:t>
            </a:r>
            <a:r>
              <a:rPr lang="en-US" sz="1050" i="1" dirty="0">
                <a:latin typeface="Times New Roman" panose="02020603050405020304" pitchFamily="18" charset="0"/>
                <a:cs typeface="Times New Roman" panose="02020603050405020304" pitchFamily="18" charset="0"/>
              </a:rPr>
              <a:t>: Optimized Objective Function for LLNs</a:t>
            </a:r>
          </a:p>
          <a:p>
            <a:pPr indent="0" algn="just">
              <a:buNone/>
            </a:pPr>
            <a:r>
              <a:rPr lang="en-US" sz="1050" dirty="0">
                <a:latin typeface="Times New Roman" panose="02020603050405020304" pitchFamily="18" charset="0"/>
                <a:cs typeface="Times New Roman" panose="02020603050405020304" pitchFamily="18" charset="0"/>
              </a:rPr>
              <a:t>[12] </a:t>
            </a:r>
            <a:r>
              <a:rPr lang="en-US" sz="1050" i="1" dirty="0">
                <a:latin typeface="Times New Roman" panose="02020603050405020304" pitchFamily="18" charset="0"/>
                <a:cs typeface="Times New Roman" panose="02020603050405020304" pitchFamily="18" charset="0"/>
              </a:rPr>
              <a:t>OF-EC: Energy Consumption Aware Objective Function</a:t>
            </a:r>
          </a:p>
          <a:p>
            <a:pPr indent="0" algn="just">
              <a:buNone/>
            </a:pPr>
            <a:r>
              <a:rPr lang="en-US" sz="1050" dirty="0">
                <a:latin typeface="Times New Roman" panose="02020603050405020304" pitchFamily="18" charset="0"/>
                <a:cs typeface="Times New Roman" panose="02020603050405020304" pitchFamily="18" charset="0"/>
              </a:rPr>
              <a:t>[13] </a:t>
            </a:r>
            <a:r>
              <a:rPr lang="en-US" sz="1050" i="1" dirty="0">
                <a:latin typeface="Times New Roman" panose="02020603050405020304" pitchFamily="18" charset="0"/>
                <a:cs typeface="Times New Roman" panose="02020603050405020304" pitchFamily="18" charset="0"/>
              </a:rPr>
              <a:t>Innovative RPL Objective Function Using Fuzzy Logic</a:t>
            </a:r>
            <a:endParaRPr lang="en-US" sz="14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356D096-C75A-AC77-CBB1-5A941D14436B}"/>
              </a:ext>
            </a:extLst>
          </p:cNvPr>
          <p:cNvPicPr>
            <a:picLocks noChangeAspect="1"/>
          </p:cNvPicPr>
          <p:nvPr/>
        </p:nvPicPr>
        <p:blipFill>
          <a:blip r:embed="rId4"/>
          <a:stretch>
            <a:fillRect/>
          </a:stretch>
        </p:blipFill>
        <p:spPr>
          <a:xfrm>
            <a:off x="343924" y="11200415"/>
            <a:ext cx="2695727" cy="1154067"/>
          </a:xfrm>
          <a:prstGeom prst="rect">
            <a:avLst/>
          </a:prstGeom>
        </p:spPr>
      </p:pic>
      <p:pic>
        <p:nvPicPr>
          <p:cNvPr id="41" name="Picture 40">
            <a:extLst>
              <a:ext uri="{FF2B5EF4-FFF2-40B4-BE49-F238E27FC236}">
                <a16:creationId xmlns:a16="http://schemas.microsoft.com/office/drawing/2014/main" id="{7558C821-DDE0-699A-10EE-A88C39FB0F0E}"/>
              </a:ext>
            </a:extLst>
          </p:cNvPr>
          <p:cNvPicPr>
            <a:picLocks noChangeAspect="1"/>
          </p:cNvPicPr>
          <p:nvPr/>
        </p:nvPicPr>
        <p:blipFill>
          <a:blip r:embed="rId5"/>
          <a:stretch>
            <a:fillRect/>
          </a:stretch>
        </p:blipFill>
        <p:spPr>
          <a:xfrm>
            <a:off x="3372868" y="4096544"/>
            <a:ext cx="2876384" cy="3816424"/>
          </a:xfrm>
          <a:prstGeom prst="rect">
            <a:avLst/>
          </a:prstGeom>
        </p:spPr>
      </p:pic>
    </p:spTree>
    <p:extLst>
      <p:ext uri="{BB962C8B-B14F-4D97-AF65-F5344CB8AC3E}">
        <p14:creationId xmlns:p14="http://schemas.microsoft.com/office/powerpoint/2010/main" val="326605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1204</TotalTime>
  <Words>697</Words>
  <Application>Microsoft Office PowerPoint</Application>
  <PresentationFormat>A3 Paper (297x420 mm)</PresentationFormat>
  <Paragraphs>22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PowerPoint Presentation</vt:lpstr>
    </vt:vector>
  </TitlesOfParts>
  <Company>Office07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Sony Customer</dc:creator>
  <cp:lastModifiedBy>Dotnetyar</cp:lastModifiedBy>
  <cp:revision>103</cp:revision>
  <dcterms:created xsi:type="dcterms:W3CDTF">2010-02-19T19:33:34Z</dcterms:created>
  <dcterms:modified xsi:type="dcterms:W3CDTF">2026-05-15T20:23:10Z</dcterms:modified>
</cp:coreProperties>
</file>