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21396325" cy="30267275"/>
  <p:notesSz cx="6858000" cy="9144000"/>
  <p:defaultTextStyle>
    <a:defPPr>
      <a:defRPr lang="en-US"/>
    </a:defPPr>
    <a:lvl1pPr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1pPr>
    <a:lvl2pPr marL="1475616" indent="-1007062"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2pPr>
    <a:lvl3pPr marL="2951231" indent="-2014125"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3pPr>
    <a:lvl4pPr marL="4426847" indent="-3021189"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4pPr>
    <a:lvl5pPr marL="5902463" indent="-4028252"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5pPr>
    <a:lvl6pPr marL="2342762"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6pPr>
    <a:lvl7pPr marL="2811316"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7pPr>
    <a:lvl8pPr marL="3279869"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8pPr>
    <a:lvl9pPr marL="3748420"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9533" userDrawn="1">
          <p15:clr>
            <a:srgbClr val="A4A3A4"/>
          </p15:clr>
        </p15:guide>
        <p15:guide id="2" pos="67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1DCFF"/>
    <a:srgbClr val="136EE5"/>
    <a:srgbClr val="040E46"/>
    <a:srgbClr val="1158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34" autoAdjust="0"/>
    <p:restoredTop sz="94660"/>
  </p:normalViewPr>
  <p:slideViewPr>
    <p:cSldViewPr>
      <p:cViewPr>
        <p:scale>
          <a:sx n="50" d="100"/>
          <a:sy n="50" d="100"/>
        </p:scale>
        <p:origin x="662" y="-1056"/>
      </p:cViewPr>
      <p:guideLst>
        <p:guide orient="horz" pos="9533"/>
        <p:guide pos="673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4725" y="9402476"/>
            <a:ext cx="18186876" cy="6487847"/>
          </a:xfrm>
        </p:spPr>
        <p:txBody>
          <a:bodyPr/>
          <a:lstStyle/>
          <a:p>
            <a:r>
              <a:rPr lang="en-US"/>
              <a:t>Click to edit Master title style</a:t>
            </a:r>
          </a:p>
        </p:txBody>
      </p:sp>
      <p:sp>
        <p:nvSpPr>
          <p:cNvPr id="3" name="Subtitle 2"/>
          <p:cNvSpPr>
            <a:spLocks noGrp="1"/>
          </p:cNvSpPr>
          <p:nvPr>
            <p:ph type="subTitle" idx="1"/>
          </p:nvPr>
        </p:nvSpPr>
        <p:spPr>
          <a:xfrm>
            <a:off x="3209449" y="17151456"/>
            <a:ext cx="14977428" cy="7734970"/>
          </a:xfrm>
        </p:spPr>
        <p:txBody>
          <a:bodyPr/>
          <a:lstStyle>
            <a:lvl1pPr marL="0" indent="0" algn="ctr">
              <a:buNone/>
              <a:defRPr>
                <a:solidFill>
                  <a:schemeClr val="tx1">
                    <a:tint val="75000"/>
                  </a:schemeClr>
                </a:solidFill>
              </a:defRPr>
            </a:lvl1pPr>
            <a:lvl2pPr marL="640016" indent="0" algn="ctr">
              <a:buNone/>
              <a:defRPr>
                <a:solidFill>
                  <a:schemeClr val="tx1">
                    <a:tint val="75000"/>
                  </a:schemeClr>
                </a:solidFill>
              </a:defRPr>
            </a:lvl2pPr>
            <a:lvl3pPr marL="1280032" indent="0" algn="ctr">
              <a:buNone/>
              <a:defRPr>
                <a:solidFill>
                  <a:schemeClr val="tx1">
                    <a:tint val="75000"/>
                  </a:schemeClr>
                </a:solidFill>
              </a:defRPr>
            </a:lvl3pPr>
            <a:lvl4pPr marL="1920048" indent="0" algn="ctr">
              <a:buNone/>
              <a:defRPr>
                <a:solidFill>
                  <a:schemeClr val="tx1">
                    <a:tint val="75000"/>
                  </a:schemeClr>
                </a:solidFill>
              </a:defRPr>
            </a:lvl4pPr>
            <a:lvl5pPr marL="2560064" indent="0" algn="ctr">
              <a:buNone/>
              <a:defRPr>
                <a:solidFill>
                  <a:schemeClr val="tx1">
                    <a:tint val="75000"/>
                  </a:schemeClr>
                </a:solidFill>
              </a:defRPr>
            </a:lvl5pPr>
            <a:lvl6pPr marL="3200080" indent="0" algn="ctr">
              <a:buNone/>
              <a:defRPr>
                <a:solidFill>
                  <a:schemeClr val="tx1">
                    <a:tint val="75000"/>
                  </a:schemeClr>
                </a:solidFill>
              </a:defRPr>
            </a:lvl6pPr>
            <a:lvl7pPr marL="3840096" indent="0" algn="ctr">
              <a:buNone/>
              <a:defRPr>
                <a:solidFill>
                  <a:schemeClr val="tx1">
                    <a:tint val="75000"/>
                  </a:schemeClr>
                </a:solidFill>
              </a:defRPr>
            </a:lvl7pPr>
            <a:lvl8pPr marL="4480112" indent="0" algn="ctr">
              <a:buNone/>
              <a:defRPr>
                <a:solidFill>
                  <a:schemeClr val="tx1">
                    <a:tint val="75000"/>
                  </a:schemeClr>
                </a:solidFill>
              </a:defRPr>
            </a:lvl8pPr>
            <a:lvl9pPr marL="512012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2ADBC58-82B7-4CAC-883B-FC1263E86A37}" type="datetimeFigureOut">
              <a:rPr lang="en-US"/>
              <a:pPr>
                <a:defRPr/>
              </a:pPr>
              <a:t>5/18/2026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963A1E-C68F-4E7F-AD66-1A881F29811D}" type="slidenum">
              <a:rPr lang="en-US"/>
              <a:pPr>
                <a:defRPr/>
              </a:pPr>
              <a:t>‹#›</a:t>
            </a:fld>
            <a:endParaRPr lang="en-US"/>
          </a:p>
        </p:txBody>
      </p:sp>
    </p:spTree>
    <p:extLst>
      <p:ext uri="{BB962C8B-B14F-4D97-AF65-F5344CB8AC3E}">
        <p14:creationId xmlns:p14="http://schemas.microsoft.com/office/powerpoint/2010/main" val="245395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5E29C28-0A08-404E-99D8-4EE04D01AC16}" type="datetimeFigureOut">
              <a:rPr lang="en-US"/>
              <a:pPr>
                <a:defRPr/>
              </a:pPr>
              <a:t>5/18/2026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02ECF2-126E-4FA6-8DA3-11AAA21E27F2}" type="slidenum">
              <a:rPr lang="en-US"/>
              <a:pPr>
                <a:defRPr/>
              </a:pPr>
              <a:t>‹#›</a:t>
            </a:fld>
            <a:endParaRPr lang="en-US"/>
          </a:p>
        </p:txBody>
      </p:sp>
    </p:spTree>
    <p:extLst>
      <p:ext uri="{BB962C8B-B14F-4D97-AF65-F5344CB8AC3E}">
        <p14:creationId xmlns:p14="http://schemas.microsoft.com/office/powerpoint/2010/main" val="221266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8640" y="5093596"/>
            <a:ext cx="11374226" cy="1084647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25957" y="5093596"/>
            <a:ext cx="33766076" cy="1084647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4C20DC-675C-4A8B-A07A-2B43FADF85B5}" type="datetimeFigureOut">
              <a:rPr lang="en-US"/>
              <a:pPr>
                <a:defRPr/>
              </a:pPr>
              <a:t>5/18/2026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CC09FA-0556-45ED-A033-EE1D17C041D9}" type="slidenum">
              <a:rPr lang="en-US"/>
              <a:pPr>
                <a:defRPr/>
              </a:pPr>
              <a:t>‹#›</a:t>
            </a:fld>
            <a:endParaRPr lang="en-US"/>
          </a:p>
        </p:txBody>
      </p:sp>
    </p:spTree>
    <p:extLst>
      <p:ext uri="{BB962C8B-B14F-4D97-AF65-F5344CB8AC3E}">
        <p14:creationId xmlns:p14="http://schemas.microsoft.com/office/powerpoint/2010/main" val="89609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03682B-DDDD-4BCE-A7E1-7BB24C8050C9}" type="datetimeFigureOut">
              <a:rPr lang="en-US"/>
              <a:pPr>
                <a:defRPr/>
              </a:pPr>
              <a:t>5/18/2026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04921F-6DAD-4D45-99B6-16637D054DF4}" type="slidenum">
              <a:rPr lang="en-US"/>
              <a:pPr>
                <a:defRPr/>
              </a:pPr>
              <a:t>‹#›</a:t>
            </a:fld>
            <a:endParaRPr lang="en-US"/>
          </a:p>
        </p:txBody>
      </p:sp>
    </p:spTree>
    <p:extLst>
      <p:ext uri="{BB962C8B-B14F-4D97-AF65-F5344CB8AC3E}">
        <p14:creationId xmlns:p14="http://schemas.microsoft.com/office/powerpoint/2010/main" val="24492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90163" y="19449528"/>
            <a:ext cx="18186876" cy="6011417"/>
          </a:xfrm>
        </p:spPr>
        <p:txBody>
          <a:bodyPr anchor="t"/>
          <a:lstStyle>
            <a:lvl1pPr algn="l">
              <a:defRPr sz="5599" b="1" cap="all"/>
            </a:lvl1pPr>
          </a:lstStyle>
          <a:p>
            <a:r>
              <a:rPr lang="en-US"/>
              <a:t>Click to edit Master title style</a:t>
            </a:r>
          </a:p>
        </p:txBody>
      </p:sp>
      <p:sp>
        <p:nvSpPr>
          <p:cNvPr id="3" name="Text Placeholder 2"/>
          <p:cNvSpPr>
            <a:spLocks noGrp="1"/>
          </p:cNvSpPr>
          <p:nvPr>
            <p:ph type="body" idx="1"/>
          </p:nvPr>
        </p:nvSpPr>
        <p:spPr>
          <a:xfrm>
            <a:off x="1690163" y="12828568"/>
            <a:ext cx="18186876" cy="6620964"/>
          </a:xfrm>
        </p:spPr>
        <p:txBody>
          <a:bodyPr anchor="b"/>
          <a:lstStyle>
            <a:lvl1pPr marL="0" indent="0">
              <a:buNone/>
              <a:defRPr sz="2800">
                <a:solidFill>
                  <a:schemeClr val="tx1">
                    <a:tint val="75000"/>
                  </a:schemeClr>
                </a:solidFill>
              </a:defRPr>
            </a:lvl1pPr>
            <a:lvl2pPr marL="640016" indent="0">
              <a:buNone/>
              <a:defRPr sz="2533">
                <a:solidFill>
                  <a:schemeClr val="tx1">
                    <a:tint val="75000"/>
                  </a:schemeClr>
                </a:solidFill>
              </a:defRPr>
            </a:lvl2pPr>
            <a:lvl3pPr marL="1280032" indent="0">
              <a:buNone/>
              <a:defRPr sz="2222">
                <a:solidFill>
                  <a:schemeClr val="tx1">
                    <a:tint val="75000"/>
                  </a:schemeClr>
                </a:solidFill>
              </a:defRPr>
            </a:lvl3pPr>
            <a:lvl4pPr marL="1920048" indent="0">
              <a:buNone/>
              <a:defRPr sz="1955">
                <a:solidFill>
                  <a:schemeClr val="tx1">
                    <a:tint val="75000"/>
                  </a:schemeClr>
                </a:solidFill>
              </a:defRPr>
            </a:lvl4pPr>
            <a:lvl5pPr marL="2560064" indent="0">
              <a:buNone/>
              <a:defRPr sz="1955">
                <a:solidFill>
                  <a:schemeClr val="tx1">
                    <a:tint val="75000"/>
                  </a:schemeClr>
                </a:solidFill>
              </a:defRPr>
            </a:lvl5pPr>
            <a:lvl6pPr marL="3200080" indent="0">
              <a:buNone/>
              <a:defRPr sz="1955">
                <a:solidFill>
                  <a:schemeClr val="tx1">
                    <a:tint val="75000"/>
                  </a:schemeClr>
                </a:solidFill>
              </a:defRPr>
            </a:lvl6pPr>
            <a:lvl7pPr marL="3840096" indent="0">
              <a:buNone/>
              <a:defRPr sz="1955">
                <a:solidFill>
                  <a:schemeClr val="tx1">
                    <a:tint val="75000"/>
                  </a:schemeClr>
                </a:solidFill>
              </a:defRPr>
            </a:lvl7pPr>
            <a:lvl8pPr marL="4480112" indent="0">
              <a:buNone/>
              <a:defRPr sz="1955">
                <a:solidFill>
                  <a:schemeClr val="tx1">
                    <a:tint val="75000"/>
                  </a:schemeClr>
                </a:solidFill>
              </a:defRPr>
            </a:lvl8pPr>
            <a:lvl9pPr marL="5120128" indent="0">
              <a:buNone/>
              <a:defRPr sz="195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2250AA-3A2F-42FD-BAFF-BA7595F1FD97}" type="datetimeFigureOut">
              <a:rPr lang="en-US"/>
              <a:pPr>
                <a:defRPr/>
              </a:pPr>
              <a:t>5/18/2026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5F0BDE-B70A-43F8-B953-EB17B2D46D56}" type="slidenum">
              <a:rPr lang="en-US"/>
              <a:pPr>
                <a:defRPr/>
              </a:pPr>
              <a:t>‹#›</a:t>
            </a:fld>
            <a:endParaRPr lang="en-US"/>
          </a:p>
        </p:txBody>
      </p:sp>
    </p:spTree>
    <p:extLst>
      <p:ext uri="{BB962C8B-B14F-4D97-AF65-F5344CB8AC3E}">
        <p14:creationId xmlns:p14="http://schemas.microsoft.com/office/powerpoint/2010/main" val="179858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25955" y="29664737"/>
            <a:ext cx="22570150" cy="83893599"/>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452713" y="29664737"/>
            <a:ext cx="22570150" cy="83893599"/>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ABD27F2-DBD8-41D0-8972-EACE17AC65CE}" type="datetimeFigureOut">
              <a:rPr lang="en-US"/>
              <a:pPr>
                <a:defRPr/>
              </a:pPr>
              <a:t>5/18/2026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BF5196-87B0-4A3A-B4BC-C0AFD1B59717}" type="slidenum">
              <a:rPr lang="en-US"/>
              <a:pPr>
                <a:defRPr/>
              </a:pPr>
              <a:t>‹#›</a:t>
            </a:fld>
            <a:endParaRPr lang="en-US"/>
          </a:p>
        </p:txBody>
      </p:sp>
    </p:spTree>
    <p:extLst>
      <p:ext uri="{BB962C8B-B14F-4D97-AF65-F5344CB8AC3E}">
        <p14:creationId xmlns:p14="http://schemas.microsoft.com/office/powerpoint/2010/main" val="13053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69816" y="1212095"/>
            <a:ext cx="19256693" cy="504454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818" y="6775109"/>
            <a:ext cx="9453758" cy="2823541"/>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4" name="Content Placeholder 3"/>
          <p:cNvSpPr>
            <a:spLocks noGrp="1"/>
          </p:cNvSpPr>
          <p:nvPr>
            <p:ph sz="half" idx="2"/>
          </p:nvPr>
        </p:nvSpPr>
        <p:spPr>
          <a:xfrm>
            <a:off x="1069818" y="9598650"/>
            <a:ext cx="9453758" cy="17438718"/>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9038" y="6775109"/>
            <a:ext cx="9457473" cy="2823541"/>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6" name="Content Placeholder 5"/>
          <p:cNvSpPr>
            <a:spLocks noGrp="1"/>
          </p:cNvSpPr>
          <p:nvPr>
            <p:ph sz="quarter" idx="4"/>
          </p:nvPr>
        </p:nvSpPr>
        <p:spPr>
          <a:xfrm>
            <a:off x="10869038" y="9598650"/>
            <a:ext cx="9457473" cy="17438718"/>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8649A8C-3C60-488A-A408-38B6AD7E0C65}" type="datetimeFigureOut">
              <a:rPr lang="en-US"/>
              <a:pPr>
                <a:defRPr/>
              </a:pPr>
              <a:t>5/18/2026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CEE10A9-DE49-4039-AAA6-6BA811A1BBAC}" type="slidenum">
              <a:rPr lang="en-US"/>
              <a:pPr>
                <a:defRPr/>
              </a:pPr>
              <a:t>‹#›</a:t>
            </a:fld>
            <a:endParaRPr lang="en-US"/>
          </a:p>
        </p:txBody>
      </p:sp>
    </p:spTree>
    <p:extLst>
      <p:ext uri="{BB962C8B-B14F-4D97-AF65-F5344CB8AC3E}">
        <p14:creationId xmlns:p14="http://schemas.microsoft.com/office/powerpoint/2010/main" val="158390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FFEF751-AF3E-4F42-871A-51AC827431E8}" type="datetimeFigureOut">
              <a:rPr lang="en-US"/>
              <a:pPr>
                <a:defRPr/>
              </a:pPr>
              <a:t>5/18/2026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1036B6-1A95-4030-8774-C1165CF33428}" type="slidenum">
              <a:rPr lang="en-US"/>
              <a:pPr>
                <a:defRPr/>
              </a:pPr>
              <a:t>‹#›</a:t>
            </a:fld>
            <a:endParaRPr lang="en-US"/>
          </a:p>
        </p:txBody>
      </p:sp>
    </p:spTree>
    <p:extLst>
      <p:ext uri="{BB962C8B-B14F-4D97-AF65-F5344CB8AC3E}">
        <p14:creationId xmlns:p14="http://schemas.microsoft.com/office/powerpoint/2010/main" val="746066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AF040C4-15F2-4AF0-9AAC-04C13C85B43C}" type="datetimeFigureOut">
              <a:rPr lang="en-US"/>
              <a:pPr>
                <a:defRPr/>
              </a:pPr>
              <a:t>5/18/2026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6A0F987-4EFA-4839-9BC1-80A6CE663219}" type="slidenum">
              <a:rPr lang="en-US"/>
              <a:pPr>
                <a:defRPr/>
              </a:pPr>
              <a:t>‹#›</a:t>
            </a:fld>
            <a:endParaRPr lang="en-US"/>
          </a:p>
        </p:txBody>
      </p:sp>
    </p:spTree>
    <p:extLst>
      <p:ext uri="{BB962C8B-B14F-4D97-AF65-F5344CB8AC3E}">
        <p14:creationId xmlns:p14="http://schemas.microsoft.com/office/powerpoint/2010/main" val="366828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819" y="1205085"/>
            <a:ext cx="7039242" cy="5128622"/>
          </a:xfrm>
        </p:spPr>
        <p:txBody>
          <a:bodyPr anchor="b"/>
          <a:lstStyle>
            <a:lvl1pPr algn="l">
              <a:defRPr sz="2800" b="1"/>
            </a:lvl1pPr>
          </a:lstStyle>
          <a:p>
            <a:r>
              <a:rPr lang="en-US"/>
              <a:t>Click to edit Master title style</a:t>
            </a:r>
          </a:p>
        </p:txBody>
      </p:sp>
      <p:sp>
        <p:nvSpPr>
          <p:cNvPr id="3" name="Content Placeholder 2"/>
          <p:cNvSpPr>
            <a:spLocks noGrp="1"/>
          </p:cNvSpPr>
          <p:nvPr>
            <p:ph idx="1"/>
          </p:nvPr>
        </p:nvSpPr>
        <p:spPr>
          <a:xfrm>
            <a:off x="8365371" y="1205091"/>
            <a:ext cx="11961139" cy="25832281"/>
          </a:xfrm>
        </p:spPr>
        <p:txBody>
          <a:bodyPr/>
          <a:lstStyle>
            <a:lvl1pPr>
              <a:defRPr sz="4488"/>
            </a:lvl1pPr>
            <a:lvl2pPr>
              <a:defRPr sz="3911"/>
            </a:lvl2pPr>
            <a:lvl3pPr>
              <a:defRPr sz="3377"/>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819" y="6333713"/>
            <a:ext cx="7039242" cy="20703659"/>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33297B4-0BAC-4001-9A15-84178BC7A904}" type="datetimeFigureOut">
              <a:rPr lang="en-US"/>
              <a:pPr>
                <a:defRPr/>
              </a:pPr>
              <a:t>5/18/2026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9929E98-CC16-4949-9768-54C622994A5F}" type="slidenum">
              <a:rPr lang="en-US"/>
              <a:pPr>
                <a:defRPr/>
              </a:pPr>
              <a:t>‹#›</a:t>
            </a:fld>
            <a:endParaRPr lang="en-US"/>
          </a:p>
        </p:txBody>
      </p:sp>
    </p:spTree>
    <p:extLst>
      <p:ext uri="{BB962C8B-B14F-4D97-AF65-F5344CB8AC3E}">
        <p14:creationId xmlns:p14="http://schemas.microsoft.com/office/powerpoint/2010/main" val="3579460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3829" y="21187094"/>
            <a:ext cx="12837795" cy="2501256"/>
          </a:xfrm>
        </p:spPr>
        <p:txBody>
          <a:bodyPr anchor="b"/>
          <a:lstStyle>
            <a:lvl1pPr algn="l">
              <a:defRPr sz="2800" b="1"/>
            </a:lvl1pPr>
          </a:lstStyle>
          <a:p>
            <a:r>
              <a:rPr lang="en-US"/>
              <a:t>Click to edit Master title style</a:t>
            </a:r>
          </a:p>
        </p:txBody>
      </p:sp>
      <p:sp>
        <p:nvSpPr>
          <p:cNvPr id="3" name="Picture Placeholder 2"/>
          <p:cNvSpPr>
            <a:spLocks noGrp="1"/>
          </p:cNvSpPr>
          <p:nvPr>
            <p:ph type="pic" idx="1"/>
          </p:nvPr>
        </p:nvSpPr>
        <p:spPr>
          <a:xfrm>
            <a:off x="4193829" y="2704438"/>
            <a:ext cx="12837795" cy="18160365"/>
          </a:xfrm>
        </p:spPr>
        <p:txBody>
          <a:bodyPr rtlCol="0">
            <a:normAutofit/>
          </a:bodyPr>
          <a:lstStyle>
            <a:lvl1pPr marL="0" indent="0">
              <a:buNone/>
              <a:defRPr sz="4488"/>
            </a:lvl1pPr>
            <a:lvl2pPr marL="640016" indent="0">
              <a:buNone/>
              <a:defRPr sz="3911"/>
            </a:lvl2pPr>
            <a:lvl3pPr marL="1280032" indent="0">
              <a:buNone/>
              <a:defRPr sz="3377"/>
            </a:lvl3pPr>
            <a:lvl4pPr marL="1920048" indent="0">
              <a:buNone/>
              <a:defRPr sz="2800"/>
            </a:lvl4pPr>
            <a:lvl5pPr marL="2560064" indent="0">
              <a:buNone/>
              <a:defRPr sz="2800"/>
            </a:lvl5pPr>
            <a:lvl6pPr marL="3200080" indent="0">
              <a:buNone/>
              <a:defRPr sz="2800"/>
            </a:lvl6pPr>
            <a:lvl7pPr marL="3840096" indent="0">
              <a:buNone/>
              <a:defRPr sz="2800"/>
            </a:lvl7pPr>
            <a:lvl8pPr marL="4480112" indent="0">
              <a:buNone/>
              <a:defRPr sz="2800"/>
            </a:lvl8pPr>
            <a:lvl9pPr marL="5120128" indent="0">
              <a:buNone/>
              <a:defRPr sz="2800"/>
            </a:lvl9pPr>
          </a:lstStyle>
          <a:p>
            <a:pPr lvl="0"/>
            <a:endParaRPr lang="en-US" noProof="0"/>
          </a:p>
        </p:txBody>
      </p:sp>
      <p:sp>
        <p:nvSpPr>
          <p:cNvPr id="4" name="Text Placeholder 3"/>
          <p:cNvSpPr>
            <a:spLocks noGrp="1"/>
          </p:cNvSpPr>
          <p:nvPr>
            <p:ph type="body" sz="half" idx="2"/>
          </p:nvPr>
        </p:nvSpPr>
        <p:spPr>
          <a:xfrm>
            <a:off x="4193829" y="23688350"/>
            <a:ext cx="12837795" cy="3552199"/>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A90EB0-CB47-4C7C-A851-DB24D3A0854A}" type="datetimeFigureOut">
              <a:rPr lang="en-US"/>
              <a:pPr>
                <a:defRPr/>
              </a:pPr>
              <a:t>5/18/2026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B43E35-0BB9-456D-A376-BCA45599FBF0}" type="slidenum">
              <a:rPr lang="en-US"/>
              <a:pPr>
                <a:defRPr/>
              </a:pPr>
              <a:t>‹#›</a:t>
            </a:fld>
            <a:endParaRPr lang="en-US"/>
          </a:p>
        </p:txBody>
      </p:sp>
    </p:spTree>
    <p:extLst>
      <p:ext uri="{BB962C8B-B14F-4D97-AF65-F5344CB8AC3E}">
        <p14:creationId xmlns:p14="http://schemas.microsoft.com/office/powerpoint/2010/main" val="138198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69188" y="1212760"/>
            <a:ext cx="19257949" cy="5044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1069188" y="7063033"/>
            <a:ext cx="19257949" cy="1997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069188" y="28053615"/>
            <a:ext cx="4993733" cy="1611453"/>
          </a:xfrm>
          <a:prstGeom prst="rect">
            <a:avLst/>
          </a:prstGeom>
        </p:spPr>
        <p:txBody>
          <a:bodyPr vert="horz" lIns="288036" tIns="144018" rIns="288036" bIns="144018" rtlCol="0" anchor="ctr"/>
          <a:lstStyle>
            <a:lvl1pPr algn="l" defTabSz="1280032" eaLnBrk="1" fontAlgn="auto" hangingPunct="1">
              <a:spcBef>
                <a:spcPts val="0"/>
              </a:spcBef>
              <a:spcAft>
                <a:spcPts val="0"/>
              </a:spcAft>
              <a:defRPr sz="1689">
                <a:solidFill>
                  <a:schemeClr val="tx1">
                    <a:tint val="75000"/>
                  </a:schemeClr>
                </a:solidFill>
                <a:latin typeface="+mn-lt"/>
                <a:cs typeface="+mn-cs"/>
              </a:defRPr>
            </a:lvl1pPr>
          </a:lstStyle>
          <a:p>
            <a:pPr>
              <a:defRPr/>
            </a:pPr>
            <a:fld id="{5B1C11C4-34E8-4B38-B614-ABC31306E101}" type="datetimeFigureOut">
              <a:rPr lang="en-US"/>
              <a:pPr>
                <a:defRPr/>
              </a:pPr>
              <a:t>5/18/2026</a:t>
            </a:fld>
            <a:endParaRPr lang="en-US"/>
          </a:p>
        </p:txBody>
      </p:sp>
      <p:sp>
        <p:nvSpPr>
          <p:cNvPr id="5" name="Footer Placeholder 4"/>
          <p:cNvSpPr>
            <a:spLocks noGrp="1"/>
          </p:cNvSpPr>
          <p:nvPr>
            <p:ph type="ftr" sz="quarter" idx="3"/>
          </p:nvPr>
        </p:nvSpPr>
        <p:spPr>
          <a:xfrm>
            <a:off x="7309783" y="28053615"/>
            <a:ext cx="6776760" cy="1611453"/>
          </a:xfrm>
          <a:prstGeom prst="rect">
            <a:avLst/>
          </a:prstGeom>
        </p:spPr>
        <p:txBody>
          <a:bodyPr vert="horz" lIns="288036" tIns="144018" rIns="288036" bIns="144018" rtlCol="0" anchor="ctr"/>
          <a:lstStyle>
            <a:lvl1pPr algn="ctr" defTabSz="1280032" eaLnBrk="1" fontAlgn="auto" hangingPunct="1">
              <a:spcBef>
                <a:spcPts val="0"/>
              </a:spcBef>
              <a:spcAft>
                <a:spcPts val="0"/>
              </a:spcAft>
              <a:defRPr sz="1689">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5333404" y="28053615"/>
            <a:ext cx="4993733" cy="1611453"/>
          </a:xfrm>
          <a:prstGeom prst="rect">
            <a:avLst/>
          </a:prstGeom>
        </p:spPr>
        <p:txBody>
          <a:bodyPr vert="horz" wrap="square" lIns="288036" tIns="144018" rIns="288036" bIns="144018" numCol="1" anchor="ctr" anchorCtr="0" compatLnSpc="1">
            <a:prstTxWarp prst="textNoShape">
              <a:avLst/>
            </a:prstTxWarp>
          </a:bodyPr>
          <a:lstStyle>
            <a:lvl1pPr algn="r" eaLnBrk="1" hangingPunct="1">
              <a:defRPr sz="1689">
                <a:solidFill>
                  <a:srgbClr val="898989"/>
                </a:solidFill>
                <a:latin typeface="Calibri" panose="020F0502020204030204" pitchFamily="34" charset="0"/>
              </a:defRPr>
            </a:lvl1pPr>
          </a:lstStyle>
          <a:p>
            <a:pPr>
              <a:defRPr/>
            </a:pPr>
            <a:fld id="{0990EC9E-8C31-48E5-88F0-39746CF11A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79750" rtl="0" eaLnBrk="0" fontAlgn="base" hangingPunct="0">
        <a:spcBef>
          <a:spcPct val="0"/>
        </a:spcBef>
        <a:spcAft>
          <a:spcPct val="0"/>
        </a:spcAft>
        <a:defRPr sz="6177" kern="1200">
          <a:solidFill>
            <a:schemeClr val="tx1"/>
          </a:solidFill>
          <a:latin typeface="+mj-lt"/>
          <a:ea typeface="+mj-ea"/>
          <a:cs typeface="+mj-cs"/>
        </a:defRPr>
      </a:lvl1pPr>
      <a:lvl2pPr algn="ctr" defTabSz="1279750" rtl="0" eaLnBrk="0" fontAlgn="base" hangingPunct="0">
        <a:spcBef>
          <a:spcPct val="0"/>
        </a:spcBef>
        <a:spcAft>
          <a:spcPct val="0"/>
        </a:spcAft>
        <a:defRPr sz="6177">
          <a:solidFill>
            <a:schemeClr val="tx1"/>
          </a:solidFill>
          <a:latin typeface="Calibri" pitchFamily="34" charset="0"/>
        </a:defRPr>
      </a:lvl2pPr>
      <a:lvl3pPr algn="ctr" defTabSz="1279750" rtl="0" eaLnBrk="0" fontAlgn="base" hangingPunct="0">
        <a:spcBef>
          <a:spcPct val="0"/>
        </a:spcBef>
        <a:spcAft>
          <a:spcPct val="0"/>
        </a:spcAft>
        <a:defRPr sz="6177">
          <a:solidFill>
            <a:schemeClr val="tx1"/>
          </a:solidFill>
          <a:latin typeface="Calibri" pitchFamily="34" charset="0"/>
        </a:defRPr>
      </a:lvl3pPr>
      <a:lvl4pPr algn="ctr" defTabSz="1279750" rtl="0" eaLnBrk="0" fontAlgn="base" hangingPunct="0">
        <a:spcBef>
          <a:spcPct val="0"/>
        </a:spcBef>
        <a:spcAft>
          <a:spcPct val="0"/>
        </a:spcAft>
        <a:defRPr sz="6177">
          <a:solidFill>
            <a:schemeClr val="tx1"/>
          </a:solidFill>
          <a:latin typeface="Calibri" pitchFamily="34" charset="0"/>
        </a:defRPr>
      </a:lvl4pPr>
      <a:lvl5pPr algn="ctr" defTabSz="1279750" rtl="0" eaLnBrk="0" fontAlgn="base" hangingPunct="0">
        <a:spcBef>
          <a:spcPct val="0"/>
        </a:spcBef>
        <a:spcAft>
          <a:spcPct val="0"/>
        </a:spcAft>
        <a:defRPr sz="6177">
          <a:solidFill>
            <a:schemeClr val="tx1"/>
          </a:solidFill>
          <a:latin typeface="Calibri" pitchFamily="34" charset="0"/>
        </a:defRPr>
      </a:lvl5pPr>
      <a:lvl6pPr marL="203180" algn="ctr" defTabSz="1279750" rtl="0" fontAlgn="base">
        <a:spcBef>
          <a:spcPct val="0"/>
        </a:spcBef>
        <a:spcAft>
          <a:spcPct val="0"/>
        </a:spcAft>
        <a:defRPr sz="6177">
          <a:solidFill>
            <a:schemeClr val="tx1"/>
          </a:solidFill>
          <a:latin typeface="Calibri" pitchFamily="34" charset="0"/>
        </a:defRPr>
      </a:lvl6pPr>
      <a:lvl7pPr marL="406359" algn="ctr" defTabSz="1279750" rtl="0" fontAlgn="base">
        <a:spcBef>
          <a:spcPct val="0"/>
        </a:spcBef>
        <a:spcAft>
          <a:spcPct val="0"/>
        </a:spcAft>
        <a:defRPr sz="6177">
          <a:solidFill>
            <a:schemeClr val="tx1"/>
          </a:solidFill>
          <a:latin typeface="Calibri" pitchFamily="34" charset="0"/>
        </a:defRPr>
      </a:lvl7pPr>
      <a:lvl8pPr marL="609539" algn="ctr" defTabSz="1279750" rtl="0" fontAlgn="base">
        <a:spcBef>
          <a:spcPct val="0"/>
        </a:spcBef>
        <a:spcAft>
          <a:spcPct val="0"/>
        </a:spcAft>
        <a:defRPr sz="6177">
          <a:solidFill>
            <a:schemeClr val="tx1"/>
          </a:solidFill>
          <a:latin typeface="Calibri" pitchFamily="34" charset="0"/>
        </a:defRPr>
      </a:lvl8pPr>
      <a:lvl9pPr marL="812719" algn="ctr" defTabSz="1279750" rtl="0" fontAlgn="base">
        <a:spcBef>
          <a:spcPct val="0"/>
        </a:spcBef>
        <a:spcAft>
          <a:spcPct val="0"/>
        </a:spcAft>
        <a:defRPr sz="6177">
          <a:solidFill>
            <a:schemeClr val="tx1"/>
          </a:solidFill>
          <a:latin typeface="Calibri" pitchFamily="34" charset="0"/>
        </a:defRPr>
      </a:lvl9pPr>
    </p:titleStyle>
    <p:bodyStyle>
      <a:lvl1pPr marL="479730" indent="-479730" algn="l" defTabSz="1279750" rtl="0" eaLnBrk="0" fontAlgn="base" hangingPunct="0">
        <a:spcBef>
          <a:spcPct val="20000"/>
        </a:spcBef>
        <a:spcAft>
          <a:spcPct val="0"/>
        </a:spcAft>
        <a:buFont typeface="Arial" panose="020B0604020202020204" pitchFamily="34" charset="0"/>
        <a:buChar char="•"/>
        <a:defRPr sz="4488" kern="1200">
          <a:solidFill>
            <a:schemeClr val="tx1"/>
          </a:solidFill>
          <a:latin typeface="+mn-lt"/>
          <a:ea typeface="+mn-ea"/>
          <a:cs typeface="+mn-cs"/>
        </a:defRPr>
      </a:lvl1pPr>
      <a:lvl2pPr marL="1039885" indent="-400010" algn="l" defTabSz="1279750" rtl="0" eaLnBrk="0" fontAlgn="base" hangingPunct="0">
        <a:spcBef>
          <a:spcPct val="20000"/>
        </a:spcBef>
        <a:spcAft>
          <a:spcPct val="0"/>
        </a:spcAft>
        <a:buFont typeface="Arial" panose="020B0604020202020204" pitchFamily="34" charset="0"/>
        <a:buChar char="–"/>
        <a:defRPr sz="3911" kern="1200">
          <a:solidFill>
            <a:schemeClr val="tx1"/>
          </a:solidFill>
          <a:latin typeface="+mn-lt"/>
          <a:ea typeface="+mn-ea"/>
          <a:cs typeface="+mn-cs"/>
        </a:defRPr>
      </a:lvl2pPr>
      <a:lvl3pPr marL="1600040" indent="-319585" algn="l" defTabSz="1279750" rtl="0" eaLnBrk="0" fontAlgn="base" hangingPunct="0">
        <a:spcBef>
          <a:spcPct val="20000"/>
        </a:spcBef>
        <a:spcAft>
          <a:spcPct val="0"/>
        </a:spcAft>
        <a:buFont typeface="Arial" panose="020B0604020202020204" pitchFamily="34" charset="0"/>
        <a:buChar char="•"/>
        <a:defRPr sz="3377" kern="1200">
          <a:solidFill>
            <a:schemeClr val="tx1"/>
          </a:solidFill>
          <a:latin typeface="+mn-lt"/>
          <a:ea typeface="+mn-ea"/>
          <a:cs typeface="+mn-cs"/>
        </a:defRPr>
      </a:lvl3pPr>
      <a:lvl4pPr marL="2239915"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79790"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20088"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60104"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00120"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40136"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80032" rtl="0" eaLnBrk="1" latinLnBrk="0" hangingPunct="1">
        <a:defRPr sz="2533" kern="1200">
          <a:solidFill>
            <a:schemeClr val="tx1"/>
          </a:solidFill>
          <a:latin typeface="+mn-lt"/>
          <a:ea typeface="+mn-ea"/>
          <a:cs typeface="+mn-cs"/>
        </a:defRPr>
      </a:lvl1pPr>
      <a:lvl2pPr marL="640016" algn="l" defTabSz="1280032" rtl="0" eaLnBrk="1" latinLnBrk="0" hangingPunct="1">
        <a:defRPr sz="2533" kern="1200">
          <a:solidFill>
            <a:schemeClr val="tx1"/>
          </a:solidFill>
          <a:latin typeface="+mn-lt"/>
          <a:ea typeface="+mn-ea"/>
          <a:cs typeface="+mn-cs"/>
        </a:defRPr>
      </a:lvl2pPr>
      <a:lvl3pPr marL="1280032" algn="l" defTabSz="1280032" rtl="0" eaLnBrk="1" latinLnBrk="0" hangingPunct="1">
        <a:defRPr sz="2533" kern="1200">
          <a:solidFill>
            <a:schemeClr val="tx1"/>
          </a:solidFill>
          <a:latin typeface="+mn-lt"/>
          <a:ea typeface="+mn-ea"/>
          <a:cs typeface="+mn-cs"/>
        </a:defRPr>
      </a:lvl3pPr>
      <a:lvl4pPr marL="1920048" algn="l" defTabSz="1280032" rtl="0" eaLnBrk="1" latinLnBrk="0" hangingPunct="1">
        <a:defRPr sz="2533" kern="1200">
          <a:solidFill>
            <a:schemeClr val="tx1"/>
          </a:solidFill>
          <a:latin typeface="+mn-lt"/>
          <a:ea typeface="+mn-ea"/>
          <a:cs typeface="+mn-cs"/>
        </a:defRPr>
      </a:lvl4pPr>
      <a:lvl5pPr marL="2560064" algn="l" defTabSz="1280032" rtl="0" eaLnBrk="1" latinLnBrk="0" hangingPunct="1">
        <a:defRPr sz="2533" kern="1200">
          <a:solidFill>
            <a:schemeClr val="tx1"/>
          </a:solidFill>
          <a:latin typeface="+mn-lt"/>
          <a:ea typeface="+mn-ea"/>
          <a:cs typeface="+mn-cs"/>
        </a:defRPr>
      </a:lvl5pPr>
      <a:lvl6pPr marL="3200080" algn="l" defTabSz="1280032" rtl="0" eaLnBrk="1" latinLnBrk="0" hangingPunct="1">
        <a:defRPr sz="2533" kern="1200">
          <a:solidFill>
            <a:schemeClr val="tx1"/>
          </a:solidFill>
          <a:latin typeface="+mn-lt"/>
          <a:ea typeface="+mn-ea"/>
          <a:cs typeface="+mn-cs"/>
        </a:defRPr>
      </a:lvl6pPr>
      <a:lvl7pPr marL="3840096" algn="l" defTabSz="1280032" rtl="0" eaLnBrk="1" latinLnBrk="0" hangingPunct="1">
        <a:defRPr sz="2533" kern="1200">
          <a:solidFill>
            <a:schemeClr val="tx1"/>
          </a:solidFill>
          <a:latin typeface="+mn-lt"/>
          <a:ea typeface="+mn-ea"/>
          <a:cs typeface="+mn-cs"/>
        </a:defRPr>
      </a:lvl7pPr>
      <a:lvl8pPr marL="4480112" algn="l" defTabSz="1280032" rtl="0" eaLnBrk="1" latinLnBrk="0" hangingPunct="1">
        <a:defRPr sz="2533" kern="1200">
          <a:solidFill>
            <a:schemeClr val="tx1"/>
          </a:solidFill>
          <a:latin typeface="+mn-lt"/>
          <a:ea typeface="+mn-ea"/>
          <a:cs typeface="+mn-cs"/>
        </a:defRPr>
      </a:lvl8pPr>
      <a:lvl9pPr marL="5120128" algn="l" defTabSz="1280032" rtl="0" eaLnBrk="1" latinLnBrk="0" hangingPunct="1">
        <a:defRPr sz="25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61">
            <a:extLst>
              <a:ext uri="{FF2B5EF4-FFF2-40B4-BE49-F238E27FC236}">
                <a16:creationId xmlns:a16="http://schemas.microsoft.com/office/drawing/2014/main" id="{6BA3D32F-4837-96F7-E608-FA169C763ADE}"/>
              </a:ext>
            </a:extLst>
          </p:cNvPr>
          <p:cNvSpPr/>
          <p:nvPr/>
        </p:nvSpPr>
        <p:spPr bwMode="auto">
          <a:xfrm>
            <a:off x="6281737" y="10313757"/>
            <a:ext cx="8801100" cy="150649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wrap="none" anchor="ctr"/>
          <a:lstStyle/>
          <a:p>
            <a:pPr algn="ctr" defTabSz="1462667" eaLnBrk="1" fontAlgn="auto" hangingPunct="1">
              <a:spcBef>
                <a:spcPts val="0"/>
              </a:spcBef>
              <a:spcAft>
                <a:spcPts val="0"/>
              </a:spcAft>
              <a:defRPr/>
            </a:pP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7" name="TextBox 20">
            <a:extLst>
              <a:ext uri="{FF2B5EF4-FFF2-40B4-BE49-F238E27FC236}">
                <a16:creationId xmlns:a16="http://schemas.microsoft.com/office/drawing/2014/main" id="{CE8B3628-2D94-6344-2BCD-336B3CAFF93C}"/>
              </a:ext>
            </a:extLst>
          </p:cNvPr>
          <p:cNvSpPr txBox="1">
            <a:spLocks noChangeArrowheads="1"/>
          </p:cNvSpPr>
          <p:nvPr/>
        </p:nvSpPr>
        <p:spPr bwMode="auto">
          <a:xfrm>
            <a:off x="596795" y="9733037"/>
            <a:ext cx="6284944" cy="686341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lvl1pPr>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228600" algn="just" eaLnBrk="1" hangingPunct="1">
              <a:spcBef>
                <a:spcPct val="0"/>
              </a:spcBef>
              <a:buNone/>
              <a:defRPr/>
            </a:pPr>
            <a:r>
              <a:rPr lang="en-US" sz="2200" dirty="0">
                <a:latin typeface="Times New Roman" panose="02020603050405020304" pitchFamily="18" charset="0"/>
                <a:cs typeface="Times New Roman" panose="02020603050405020304" pitchFamily="18" charset="0"/>
              </a:rPr>
              <a:t>Adaptive serious games offer engaging therapeutic tools for pediatric ADHD by tailoring tasks to individual cognitive profiles. This systematic review synthesizes 20 studies (2011–2024) evaluating these interventions. Core personalization mechanisms encompassed dynamic difficulty adjustment, individualized feedback, and customized rewards. Compared to fixed-difficulty controls, adaptive interventions yielded modest-to-moderate improvements in working memory and attentional capacity, maintaining high user engagement with minimal adverse effects. However, evidence certainty is constrained by methodological limitations, including small sample sizes and moderate-to-high risk of bias. Consequently, while personalized games constitute a promising supplementary treatment for ADHD, future research must prioritize algorithmic transparency, standardized outcome measures, and rigorous designs with extended follow-ups to establish definitive clinical efficacy</a:t>
            </a:r>
          </a:p>
        </p:txBody>
      </p:sp>
      <p:sp>
        <p:nvSpPr>
          <p:cNvPr id="8" name="TextBox 20">
            <a:extLst>
              <a:ext uri="{FF2B5EF4-FFF2-40B4-BE49-F238E27FC236}">
                <a16:creationId xmlns:a16="http://schemas.microsoft.com/office/drawing/2014/main" id="{3B77E6E5-E2CA-4153-CBA9-3D9BFDECDB04}"/>
              </a:ext>
            </a:extLst>
          </p:cNvPr>
          <p:cNvSpPr txBox="1">
            <a:spLocks noChangeArrowheads="1"/>
          </p:cNvSpPr>
          <p:nvPr/>
        </p:nvSpPr>
        <p:spPr bwMode="auto">
          <a:xfrm>
            <a:off x="7523538" y="9733037"/>
            <a:ext cx="6284944"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marL="228600" indent="-2286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Reporting Standards:</a:t>
            </a:r>
            <a:r>
              <a:rPr lang="en-US" sz="2000" dirty="0">
                <a:latin typeface="Times New Roman" panose="02020603050405020304" pitchFamily="18" charset="0"/>
                <a:cs typeface="Times New Roman" panose="02020603050405020304" pitchFamily="18" charset="0"/>
              </a:rPr>
              <a:t> Adhered to PRISMA 2020 guidelines to ensure systematic transparency [3].</a:t>
            </a:r>
          </a:p>
          <a:p>
            <a:pPr marL="228600" indent="-228600" algn="just">
              <a:buFont typeface="Wingdings" panose="05000000000000000000" pitchFamily="2" charset="2"/>
              <a:buChar char="Ü"/>
            </a:pPr>
            <a:endParaRPr lang="en-US" sz="5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Eligibility Criteria:</a:t>
            </a:r>
            <a:r>
              <a:rPr lang="en-US" sz="2000" dirty="0">
                <a:latin typeface="Times New Roman" panose="02020603050405020304" pitchFamily="18" charset="0"/>
                <a:cs typeface="Times New Roman" panose="02020603050405020304" pitchFamily="18" charset="0"/>
              </a:rPr>
              <a:t> Included pediatric ADHD populations (≤18 years) using adaptive digital interventions [7].</a:t>
            </a:r>
          </a:p>
          <a:p>
            <a:pPr marL="228600" indent="-228600" algn="just">
              <a:buFont typeface="Wingdings" panose="05000000000000000000" pitchFamily="2" charset="2"/>
              <a:buChar char="Ü"/>
            </a:pPr>
            <a:endParaRPr lang="en-US" sz="5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Search Strategy:</a:t>
            </a:r>
            <a:r>
              <a:rPr lang="en-US" sz="2000" dirty="0">
                <a:latin typeface="Times New Roman" panose="02020603050405020304" pitchFamily="18" charset="0"/>
                <a:cs typeface="Times New Roman" panose="02020603050405020304" pitchFamily="18" charset="0"/>
              </a:rPr>
              <a:t> Executed a multi-database search (PubMed, Scopus, IEEE) through August 2024.</a:t>
            </a:r>
          </a:p>
          <a:p>
            <a:pPr marL="228600" indent="-228600" algn="just">
              <a:buFont typeface="Wingdings" panose="05000000000000000000" pitchFamily="2" charset="2"/>
              <a:buChar char="Ü"/>
            </a:pPr>
            <a:endParaRPr lang="en-US" sz="5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Study Selection:</a:t>
            </a:r>
            <a:r>
              <a:rPr lang="en-US" sz="2000" dirty="0">
                <a:latin typeface="Times New Roman" panose="02020603050405020304" pitchFamily="18" charset="0"/>
                <a:cs typeface="Times New Roman" panose="02020603050405020304" pitchFamily="18" charset="0"/>
              </a:rPr>
              <a:t> Filtered 72 initial records to 20 high-quality empirical investigations for final synthesis.</a:t>
            </a:r>
          </a:p>
          <a:p>
            <a:pPr marL="228600" indent="-228600" algn="just">
              <a:buFont typeface="Wingdings" panose="05000000000000000000" pitchFamily="2" charset="2"/>
              <a:buChar char="Ü"/>
            </a:pPr>
            <a:endParaRPr lang="en-US" sz="5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000" b="1" dirty="0">
                <a:latin typeface="Times New Roman" panose="02020603050405020304" pitchFamily="18" charset="0"/>
                <a:cs typeface="Times New Roman" panose="02020603050405020304" pitchFamily="18" charset="0"/>
              </a:rPr>
              <a:t>Quality Assessment:</a:t>
            </a:r>
            <a:r>
              <a:rPr lang="en-US" sz="2000" dirty="0">
                <a:latin typeface="Times New Roman" panose="02020603050405020304" pitchFamily="18" charset="0"/>
                <a:cs typeface="Times New Roman" panose="02020603050405020304" pitchFamily="18" charset="0"/>
              </a:rPr>
              <a:t> Evaluated bias risks using Cochrane </a:t>
            </a:r>
            <a:r>
              <a:rPr lang="en-US" sz="2000" dirty="0" err="1">
                <a:latin typeface="Times New Roman" panose="02020603050405020304" pitchFamily="18" charset="0"/>
                <a:cs typeface="Times New Roman" panose="02020603050405020304" pitchFamily="18" charset="0"/>
              </a:rPr>
              <a:t>RoB</a:t>
            </a:r>
            <a:r>
              <a:rPr lang="en-US" sz="2000" dirty="0">
                <a:latin typeface="Times New Roman" panose="02020603050405020304" pitchFamily="18" charset="0"/>
                <a:cs typeface="Times New Roman" panose="02020603050405020304" pitchFamily="18" charset="0"/>
              </a:rPr>
              <a:t> 2 and ROBINS-I frameworks to ensure validity.</a:t>
            </a:r>
          </a:p>
          <a:p>
            <a:pPr indent="292100" algn="just">
              <a:buNone/>
            </a:pPr>
            <a:r>
              <a:rPr lang="en-US" sz="2000" dirty="0">
                <a:latin typeface="Times New Roman" panose="02020603050405020304" pitchFamily="18" charset="0"/>
                <a:cs typeface="Times New Roman" panose="02020603050405020304" pitchFamily="18" charset="0"/>
              </a:rPr>
              <a:t>The following PRISMA flow diagram illustrates the step-by-step process of our literature search, screening, and the final selection of the 20 included studies.</a:t>
            </a:r>
          </a:p>
        </p:txBody>
      </p:sp>
      <p:sp>
        <p:nvSpPr>
          <p:cNvPr id="9" name="TextBox 20">
            <a:extLst>
              <a:ext uri="{FF2B5EF4-FFF2-40B4-BE49-F238E27FC236}">
                <a16:creationId xmlns:a16="http://schemas.microsoft.com/office/drawing/2014/main" id="{F6F690D1-0E05-3FB3-8EFD-F5F64AB62B60}"/>
              </a:ext>
            </a:extLst>
          </p:cNvPr>
          <p:cNvSpPr txBox="1">
            <a:spLocks noChangeArrowheads="1"/>
          </p:cNvSpPr>
          <p:nvPr/>
        </p:nvSpPr>
        <p:spPr bwMode="auto">
          <a:xfrm>
            <a:off x="14450280" y="9650550"/>
            <a:ext cx="6349249"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marL="228600" indent="-228600" algn="just">
              <a:buFont typeface="Wingdings" panose="05000000000000000000" pitchFamily="2" charset="2"/>
              <a:buChar char="Ü"/>
            </a:pPr>
            <a:r>
              <a:rPr lang="en-US" sz="2200" b="1" dirty="0">
                <a:latin typeface="Times New Roman" panose="02020603050405020304" pitchFamily="18" charset="0"/>
                <a:cs typeface="Times New Roman" panose="02020603050405020304" pitchFamily="18" charset="0"/>
              </a:rPr>
              <a:t>Promising Adjunct</a:t>
            </a:r>
          </a:p>
          <a:p>
            <a:pPr indent="238125" algn="just">
              <a:buNone/>
            </a:pPr>
            <a:r>
              <a:rPr lang="en-US" sz="2200" dirty="0">
                <a:latin typeface="Times New Roman" panose="02020603050405020304" pitchFamily="18" charset="0"/>
                <a:cs typeface="Times New Roman" panose="02020603050405020304" pitchFamily="18" charset="0"/>
              </a:rPr>
              <a:t> Personalized games are effective supplements to ADHD multimodal care [1], [6].</a:t>
            </a:r>
            <a:endParaRPr lang="fa-IR" sz="22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endParaRPr lang="en-US" sz="22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200" b="1" dirty="0">
                <a:latin typeface="Times New Roman" panose="02020603050405020304" pitchFamily="18" charset="0"/>
                <a:cs typeface="Times New Roman" panose="02020603050405020304" pitchFamily="18" charset="0"/>
              </a:rPr>
              <a:t>Key Drivers</a:t>
            </a:r>
          </a:p>
          <a:p>
            <a:pPr indent="292100" algn="just">
              <a:buNone/>
            </a:pPr>
            <a:r>
              <a:rPr lang="en-US" sz="2200" dirty="0">
                <a:latin typeface="Times New Roman" panose="02020603050405020304" pitchFamily="18" charset="0"/>
                <a:cs typeface="Times New Roman" panose="02020603050405020304" pitchFamily="18" charset="0"/>
              </a:rPr>
              <a:t>Adaptive difficulty and individualized feedback are the primary therapeutic levers [4].</a:t>
            </a:r>
            <a:endParaRPr lang="fa-IR" sz="22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endParaRPr lang="en-US" sz="22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200" b="1" dirty="0">
                <a:latin typeface="Times New Roman" panose="02020603050405020304" pitchFamily="18" charset="0"/>
                <a:cs typeface="Times New Roman" panose="02020603050405020304" pitchFamily="18" charset="0"/>
              </a:rPr>
              <a:t>Current Gaps</a:t>
            </a:r>
          </a:p>
          <a:p>
            <a:pPr indent="238125" algn="just">
              <a:buNone/>
            </a:pPr>
            <a:r>
              <a:rPr lang="en-US" sz="2200" dirty="0">
                <a:latin typeface="Times New Roman" panose="02020603050405020304" pitchFamily="18" charset="0"/>
                <a:cs typeface="Times New Roman" panose="02020603050405020304" pitchFamily="18" charset="0"/>
              </a:rPr>
              <a:t>Methodological bias and lack of long-term tracking (&gt;12 weeks) remain challenges.</a:t>
            </a:r>
            <a:endParaRPr lang="fa-IR" sz="22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endParaRPr lang="en-US" sz="22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200" b="1" dirty="0">
                <a:latin typeface="Times New Roman" panose="02020603050405020304" pitchFamily="18" charset="0"/>
                <a:cs typeface="Times New Roman" panose="02020603050405020304" pitchFamily="18" charset="0"/>
              </a:rPr>
              <a:t>Research Need</a:t>
            </a:r>
          </a:p>
          <a:p>
            <a:pPr indent="292100" algn="just">
              <a:buNone/>
            </a:pPr>
            <a:r>
              <a:rPr lang="en-US" sz="2200" dirty="0">
                <a:latin typeface="Times New Roman" panose="02020603050405020304" pitchFamily="18" charset="0"/>
                <a:cs typeface="Times New Roman" panose="02020603050405020304" pitchFamily="18" charset="0"/>
              </a:rPr>
              <a:t>Future trials must prioritize algorithmic transparency and standardized outcomes [3].</a:t>
            </a:r>
          </a:p>
        </p:txBody>
      </p:sp>
      <p:sp>
        <p:nvSpPr>
          <p:cNvPr id="10" name="TextBox 20">
            <a:extLst>
              <a:ext uri="{FF2B5EF4-FFF2-40B4-BE49-F238E27FC236}">
                <a16:creationId xmlns:a16="http://schemas.microsoft.com/office/drawing/2014/main" id="{42E0D87A-4B82-381B-130B-35094F0AC8C2}"/>
              </a:ext>
            </a:extLst>
          </p:cNvPr>
          <p:cNvSpPr txBox="1">
            <a:spLocks noChangeArrowheads="1"/>
          </p:cNvSpPr>
          <p:nvPr/>
        </p:nvSpPr>
        <p:spPr bwMode="auto">
          <a:xfrm>
            <a:off x="14450279" y="20622087"/>
            <a:ext cx="6324515" cy="917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marL="566738" indent="-566738" algn="just">
              <a:buNone/>
            </a:pPr>
            <a:r>
              <a:rPr lang="en-US" sz="2400" dirty="0">
                <a:latin typeface="Times New Roman" panose="02020603050405020304" pitchFamily="18" charset="0"/>
                <a:cs typeface="Times New Roman" panose="02020603050405020304" pitchFamily="18" charset="0"/>
              </a:rPr>
              <a:t>[1] G. </a:t>
            </a:r>
            <a:r>
              <a:rPr lang="en-US" sz="2400" dirty="0" err="1">
                <a:latin typeface="Times New Roman" panose="02020603050405020304" pitchFamily="18" charset="0"/>
                <a:cs typeface="Times New Roman" panose="02020603050405020304" pitchFamily="18" charset="0"/>
              </a:rPr>
              <a:t>Polanczyk</a:t>
            </a:r>
            <a:r>
              <a:rPr lang="en-US" sz="2400" dirty="0">
                <a:latin typeface="Times New Roman" panose="02020603050405020304" pitchFamily="18" charset="0"/>
                <a:cs typeface="Times New Roman" panose="02020603050405020304" pitchFamily="18" charset="0"/>
              </a:rPr>
              <a:t> et al., "ADHD prevalence estimates," </a:t>
            </a:r>
            <a:r>
              <a:rPr lang="en-US" sz="2400" i="1" dirty="0">
                <a:latin typeface="Times New Roman" panose="02020603050405020304" pitchFamily="18" charset="0"/>
                <a:cs typeface="Times New Roman" panose="02020603050405020304" pitchFamily="18" charset="0"/>
              </a:rPr>
              <a:t>Int. J. Epidemiol.</a:t>
            </a:r>
            <a:r>
              <a:rPr lang="en-US" sz="2400" dirty="0">
                <a:latin typeface="Times New Roman" panose="02020603050405020304" pitchFamily="18" charset="0"/>
                <a:cs typeface="Times New Roman" panose="02020603050405020304" pitchFamily="18" charset="0"/>
              </a:rPr>
              <a:t>, 2014.</a:t>
            </a:r>
          </a:p>
          <a:p>
            <a:pPr marL="566738" indent="-566738" algn="just">
              <a:buNone/>
            </a:pPr>
            <a:endParaRPr lang="en-US" sz="1000" dirty="0">
              <a:latin typeface="Times New Roman" panose="02020603050405020304" pitchFamily="18" charset="0"/>
              <a:cs typeface="Times New Roman" panose="02020603050405020304" pitchFamily="18" charset="0"/>
            </a:endParaRPr>
          </a:p>
          <a:p>
            <a:pPr marL="566738" indent="-566738" algn="just">
              <a:buNone/>
            </a:pPr>
            <a:r>
              <a:rPr lang="en-US" sz="2400" dirty="0">
                <a:latin typeface="Times New Roman" panose="02020603050405020304" pitchFamily="18" charset="0"/>
                <a:cs typeface="Times New Roman" panose="02020603050405020304" pitchFamily="18" charset="0"/>
              </a:rPr>
              <a:t>[2] S. Cortese et al., "Medications for ADHD: Systematic review," </a:t>
            </a:r>
            <a:r>
              <a:rPr lang="en-US" sz="2400" i="1" dirty="0">
                <a:latin typeface="Times New Roman" panose="02020603050405020304" pitchFamily="18" charset="0"/>
                <a:cs typeface="Times New Roman" panose="02020603050405020304" pitchFamily="18" charset="0"/>
              </a:rPr>
              <a:t>The Lancet Psychiatry</a:t>
            </a:r>
            <a:r>
              <a:rPr lang="en-US" sz="2400" dirty="0">
                <a:latin typeface="Times New Roman" panose="02020603050405020304" pitchFamily="18" charset="0"/>
                <a:cs typeface="Times New Roman" panose="02020603050405020304" pitchFamily="18" charset="0"/>
              </a:rPr>
              <a:t>, 2018.</a:t>
            </a:r>
          </a:p>
          <a:p>
            <a:pPr marL="566738" indent="-566738" algn="just">
              <a:buNone/>
            </a:pPr>
            <a:endParaRPr lang="en-US" sz="1000" dirty="0">
              <a:latin typeface="Times New Roman" panose="02020603050405020304" pitchFamily="18" charset="0"/>
              <a:cs typeface="Times New Roman" panose="02020603050405020304" pitchFamily="18" charset="0"/>
            </a:endParaRPr>
          </a:p>
          <a:p>
            <a:pPr marL="566738" indent="-566738" algn="just">
              <a:buNone/>
            </a:pPr>
            <a:r>
              <a:rPr lang="en-US" sz="2400" dirty="0">
                <a:latin typeface="Times New Roman" panose="02020603050405020304" pitchFamily="18" charset="0"/>
                <a:cs typeface="Times New Roman" panose="02020603050405020304" pitchFamily="18" charset="0"/>
              </a:rPr>
              <a:t>[3] M. J. Page et al., "The PRISMA 2020 statement," </a:t>
            </a:r>
            <a:r>
              <a:rPr lang="en-US" sz="2400" i="1" dirty="0">
                <a:latin typeface="Times New Roman" panose="02020603050405020304" pitchFamily="18" charset="0"/>
                <a:cs typeface="Times New Roman" panose="02020603050405020304" pitchFamily="18" charset="0"/>
              </a:rPr>
              <a:t>BMJ</a:t>
            </a:r>
            <a:r>
              <a:rPr lang="en-US" sz="2400" dirty="0">
                <a:latin typeface="Times New Roman" panose="02020603050405020304" pitchFamily="18" charset="0"/>
                <a:cs typeface="Times New Roman" panose="02020603050405020304" pitchFamily="18" charset="0"/>
              </a:rPr>
              <a:t>, 2021. </a:t>
            </a:r>
          </a:p>
          <a:p>
            <a:pPr marL="566738" indent="-566738" algn="just">
              <a:buNone/>
            </a:pPr>
            <a:endParaRPr lang="ar-SA" sz="1000" dirty="0">
              <a:latin typeface="Times New Roman" panose="02020603050405020304" pitchFamily="18" charset="0"/>
              <a:cs typeface="Times New Roman" panose="02020603050405020304" pitchFamily="18" charset="0"/>
            </a:endParaRPr>
          </a:p>
          <a:p>
            <a:pPr marL="566738" indent="-566738" algn="just">
              <a:buNone/>
            </a:pPr>
            <a:r>
              <a:rPr lang="ar-SA" sz="2400" dirty="0">
                <a:latin typeface="Times New Roman" panose="02020603050405020304" pitchFamily="18" charset="0"/>
                <a:cs typeface="Times New Roman" panose="02020603050405020304" pitchFamily="18" charset="0"/>
              </a:rPr>
              <a:t>[4]</a:t>
            </a:r>
            <a:r>
              <a:rPr lang="en-US" sz="2400" dirty="0">
                <a:latin typeface="Times New Roman" panose="02020603050405020304" pitchFamily="18" charset="0"/>
                <a:cs typeface="Times New Roman" panose="02020603050405020304" pitchFamily="18" charset="0"/>
              </a:rPr>
              <a:t> P. Prins et al., "Computerized working memory training," </a:t>
            </a:r>
            <a:r>
              <a:rPr lang="en-US" sz="2400" i="1" dirty="0">
                <a:latin typeface="Times New Roman" panose="02020603050405020304" pitchFamily="18" charset="0"/>
                <a:cs typeface="Times New Roman" panose="02020603050405020304" pitchFamily="18" charset="0"/>
              </a:rPr>
              <a:t>Cyberpsychology</a:t>
            </a:r>
            <a:r>
              <a:rPr lang="en-US" sz="2400" dirty="0">
                <a:latin typeface="Times New Roman" panose="02020603050405020304" pitchFamily="18" charset="0"/>
                <a:cs typeface="Times New Roman" panose="02020603050405020304" pitchFamily="18" charset="0"/>
              </a:rPr>
              <a:t>, 2011.</a:t>
            </a:r>
          </a:p>
          <a:p>
            <a:pPr marL="566738" indent="-566738" algn="just">
              <a:buNone/>
            </a:pPr>
            <a:endParaRPr lang="en-US" sz="1000" dirty="0">
              <a:latin typeface="Times New Roman" panose="02020603050405020304" pitchFamily="18" charset="0"/>
              <a:cs typeface="Times New Roman" panose="02020603050405020304" pitchFamily="18" charset="0"/>
            </a:endParaRPr>
          </a:p>
          <a:p>
            <a:pPr marL="566738" indent="-566738" algn="just">
              <a:buNone/>
            </a:pPr>
            <a:r>
              <a:rPr lang="en-US" sz="2400" dirty="0">
                <a:latin typeface="Times New Roman" panose="02020603050405020304" pitchFamily="18" charset="0"/>
                <a:cs typeface="Times New Roman" panose="02020603050405020304" pitchFamily="18" charset="0"/>
              </a:rPr>
              <a:t>[5] S. Dovis et al., "Can motivation normalize working memory?" </a:t>
            </a:r>
            <a:r>
              <a:rPr lang="en-US" sz="2400" i="1" dirty="0">
                <a:latin typeface="Times New Roman" panose="02020603050405020304" pitchFamily="18" charset="0"/>
                <a:cs typeface="Times New Roman" panose="02020603050405020304" pitchFamily="18" charset="0"/>
              </a:rPr>
              <a:t>J. </a:t>
            </a:r>
            <a:r>
              <a:rPr lang="en-US" sz="2400" i="1" dirty="0" err="1">
                <a:latin typeface="Times New Roman" panose="02020603050405020304" pitchFamily="18" charset="0"/>
                <a:cs typeface="Times New Roman" panose="02020603050405020304" pitchFamily="18" charset="0"/>
              </a:rPr>
              <a:t>Abnorm</a:t>
            </a:r>
            <a:r>
              <a:rPr lang="en-US" sz="2400" i="1" dirty="0">
                <a:latin typeface="Times New Roman" panose="02020603050405020304" pitchFamily="18" charset="0"/>
                <a:cs typeface="Times New Roman" panose="02020603050405020304" pitchFamily="18" charset="0"/>
              </a:rPr>
              <a:t>. Child Psychol.</a:t>
            </a:r>
            <a:r>
              <a:rPr lang="en-US" sz="2400" dirty="0">
                <a:latin typeface="Times New Roman" panose="02020603050405020304" pitchFamily="18" charset="0"/>
                <a:cs typeface="Times New Roman" panose="02020603050405020304" pitchFamily="18" charset="0"/>
              </a:rPr>
              <a:t>, 2012.</a:t>
            </a:r>
          </a:p>
          <a:p>
            <a:pPr marL="566738" indent="-566738" algn="just">
              <a:buNone/>
            </a:pPr>
            <a:endParaRPr lang="en-US" sz="1000" dirty="0">
              <a:latin typeface="Times New Roman" panose="02020603050405020304" pitchFamily="18" charset="0"/>
              <a:cs typeface="Times New Roman" panose="02020603050405020304" pitchFamily="18" charset="0"/>
            </a:endParaRPr>
          </a:p>
          <a:p>
            <a:pPr marL="566738" indent="-566738" algn="just">
              <a:buNone/>
            </a:pPr>
            <a:r>
              <a:rPr lang="en-US" sz="2400" dirty="0">
                <a:latin typeface="Times New Roman" panose="02020603050405020304" pitchFamily="18" charset="0"/>
                <a:cs typeface="Times New Roman" panose="02020603050405020304" pitchFamily="18" charset="0"/>
              </a:rPr>
              <a:t>[6] S. Kollins et al., "Novel digital intervention (STARS ADHD)," </a:t>
            </a:r>
            <a:r>
              <a:rPr lang="en-US" sz="2400" i="1" dirty="0">
                <a:latin typeface="Times New Roman" panose="02020603050405020304" pitchFamily="18" charset="0"/>
                <a:cs typeface="Times New Roman" panose="02020603050405020304" pitchFamily="18" charset="0"/>
              </a:rPr>
              <a:t>The Lancet Digital Health</a:t>
            </a:r>
            <a:r>
              <a:rPr lang="en-US" sz="2400" dirty="0">
                <a:latin typeface="Times New Roman" panose="02020603050405020304" pitchFamily="18" charset="0"/>
                <a:cs typeface="Times New Roman" panose="02020603050405020304" pitchFamily="18" charset="0"/>
              </a:rPr>
              <a:t>, 2020.</a:t>
            </a:r>
          </a:p>
          <a:p>
            <a:pPr marL="566738" indent="-566738" algn="just">
              <a:buNone/>
            </a:pPr>
            <a:endParaRPr lang="en-US" sz="1000" dirty="0">
              <a:latin typeface="Times New Roman" panose="02020603050405020304" pitchFamily="18" charset="0"/>
              <a:cs typeface="Times New Roman" panose="02020603050405020304" pitchFamily="18" charset="0"/>
            </a:endParaRPr>
          </a:p>
          <a:p>
            <a:pPr marL="566738" indent="-566738" algn="just">
              <a:buNone/>
            </a:pPr>
            <a:r>
              <a:rPr lang="en-US" sz="2400" dirty="0">
                <a:latin typeface="Times New Roman" panose="02020603050405020304" pitchFamily="18" charset="0"/>
                <a:cs typeface="Times New Roman" panose="02020603050405020304" pitchFamily="18" charset="0"/>
              </a:rPr>
              <a:t>[7] J. Lin et al., "Serious Games as Digital Therapeutics," </a:t>
            </a:r>
            <a:r>
              <a:rPr lang="en-US" sz="2400" i="1" dirty="0">
                <a:latin typeface="Times New Roman" panose="02020603050405020304" pitchFamily="18" charset="0"/>
                <a:cs typeface="Times New Roman" panose="02020603050405020304" pitchFamily="18" charset="0"/>
              </a:rPr>
              <a:t>JMIR Serious Games</a:t>
            </a:r>
            <a:r>
              <a:rPr lang="en-US" sz="2400" dirty="0">
                <a:latin typeface="Times New Roman" panose="02020603050405020304" pitchFamily="18" charset="0"/>
                <a:cs typeface="Times New Roman" panose="02020603050405020304" pitchFamily="18" charset="0"/>
              </a:rPr>
              <a:t>, 2025.</a:t>
            </a:r>
          </a:p>
          <a:p>
            <a:pPr marL="566738" indent="-566738" algn="just">
              <a:buNone/>
            </a:pPr>
            <a:endParaRPr lang="en-US" sz="1000" dirty="0">
              <a:latin typeface="Times New Roman" panose="02020603050405020304" pitchFamily="18" charset="0"/>
              <a:cs typeface="Times New Roman" panose="02020603050405020304" pitchFamily="18" charset="0"/>
            </a:endParaRPr>
          </a:p>
          <a:p>
            <a:pPr marL="566738" indent="-566738" algn="just">
              <a:buNone/>
            </a:pPr>
            <a:r>
              <a:rPr lang="en-US" sz="2400" dirty="0">
                <a:latin typeface="Times New Roman" panose="02020603050405020304" pitchFamily="18" charset="0"/>
                <a:cs typeface="Times New Roman" panose="02020603050405020304" pitchFamily="18" charset="0"/>
              </a:rPr>
              <a:t>[8] H. Hermans et al., "Depression in coronary heart disease," </a:t>
            </a:r>
            <a:r>
              <a:rPr lang="en-US" sz="2400" i="1" dirty="0">
                <a:latin typeface="Times New Roman" panose="02020603050405020304" pitchFamily="18" charset="0"/>
                <a:cs typeface="Times New Roman" panose="02020603050405020304" pitchFamily="18" charset="0"/>
              </a:rPr>
              <a:t>J. Affect. </a:t>
            </a:r>
            <a:r>
              <a:rPr lang="en-US" sz="2400" i="1" dirty="0" err="1">
                <a:latin typeface="Times New Roman" panose="02020603050405020304" pitchFamily="18" charset="0"/>
                <a:cs typeface="Times New Roman" panose="02020603050405020304" pitchFamily="18" charset="0"/>
              </a:rPr>
              <a:t>Disord</a:t>
            </a:r>
            <a:r>
              <a:rPr lang="en-US" sz="2400" i="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2024.</a:t>
            </a:r>
          </a:p>
        </p:txBody>
      </p:sp>
      <p:sp>
        <p:nvSpPr>
          <p:cNvPr id="11" name="TextBox 20">
            <a:extLst>
              <a:ext uri="{FF2B5EF4-FFF2-40B4-BE49-F238E27FC236}">
                <a16:creationId xmlns:a16="http://schemas.microsoft.com/office/drawing/2014/main" id="{E85D5BD9-BFC5-1746-4F06-B6379B50761D}"/>
              </a:ext>
            </a:extLst>
          </p:cNvPr>
          <p:cNvSpPr txBox="1">
            <a:spLocks noChangeArrowheads="1"/>
          </p:cNvSpPr>
          <p:nvPr/>
        </p:nvSpPr>
        <p:spPr bwMode="auto">
          <a:xfrm>
            <a:off x="7523537" y="20610803"/>
            <a:ext cx="6324515"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marL="228600" indent="-228600" algn="just">
              <a:buFont typeface="Wingdings" panose="05000000000000000000" pitchFamily="2" charset="2"/>
              <a:buChar char="Ü"/>
            </a:pPr>
            <a:r>
              <a:rPr lang="en-US" sz="2400" b="1" dirty="0">
                <a:latin typeface="Times New Roman" panose="02020603050405020304" pitchFamily="18" charset="0"/>
                <a:cs typeface="Times New Roman" panose="02020603050405020304" pitchFamily="18" charset="0"/>
              </a:rPr>
              <a:t>Scale</a:t>
            </a:r>
          </a:p>
          <a:p>
            <a:pPr indent="238125" algn="just">
              <a:buNone/>
            </a:pPr>
            <a:r>
              <a:rPr lang="en-US" sz="2400" dirty="0">
                <a:latin typeface="Times New Roman" panose="02020603050405020304" pitchFamily="18" charset="0"/>
                <a:cs typeface="Times New Roman" panose="02020603050405020304" pitchFamily="18" charset="0"/>
              </a:rPr>
              <a:t> Synthesis of 20 clinical trials involving 843 total participants.</a:t>
            </a:r>
          </a:p>
          <a:p>
            <a:pPr marL="228600" indent="-228600" algn="just">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400" b="1" dirty="0">
                <a:latin typeface="Times New Roman" panose="02020603050405020304" pitchFamily="18" charset="0"/>
                <a:cs typeface="Times New Roman" panose="02020603050405020304" pitchFamily="18" charset="0"/>
              </a:rPr>
              <a:t>Efficacy</a:t>
            </a:r>
          </a:p>
          <a:p>
            <a:pPr indent="292100" algn="just">
              <a:buNone/>
            </a:pPr>
            <a:r>
              <a:rPr lang="en-US" sz="2400" dirty="0">
                <a:latin typeface="Times New Roman" panose="02020603050405020304" pitchFamily="18" charset="0"/>
                <a:cs typeface="Times New Roman" panose="02020603050405020304" pitchFamily="18" charset="0"/>
              </a:rPr>
              <a:t> Over 50% of studies reported moderate-to-strong gains in sustained attention [6].</a:t>
            </a:r>
          </a:p>
          <a:p>
            <a:pPr marL="228600" indent="-228600" algn="just">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400" b="1" dirty="0">
                <a:latin typeface="Times New Roman" panose="02020603050405020304" pitchFamily="18" charset="0"/>
                <a:cs typeface="Times New Roman" panose="02020603050405020304" pitchFamily="18" charset="0"/>
              </a:rPr>
              <a:t>Mechanism Impact</a:t>
            </a:r>
          </a:p>
          <a:p>
            <a:pPr indent="292100" algn="just">
              <a:buNone/>
            </a:pPr>
            <a:r>
              <a:rPr lang="en-US" sz="2400" dirty="0">
                <a:latin typeface="Times New Roman" panose="02020603050405020304" pitchFamily="18" charset="0"/>
                <a:cs typeface="Times New Roman" panose="02020603050405020304" pitchFamily="18" charset="0"/>
              </a:rPr>
              <a:t>Strongest gains occurred when difficulty adjusted to real-time performance [4], [5].</a:t>
            </a:r>
          </a:p>
          <a:p>
            <a:pPr marL="228600" indent="-228600" algn="just">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400" b="1" dirty="0">
                <a:latin typeface="Times New Roman" panose="02020603050405020304" pitchFamily="18" charset="0"/>
                <a:cs typeface="Times New Roman" panose="02020603050405020304" pitchFamily="18" charset="0"/>
              </a:rPr>
              <a:t>Safety</a:t>
            </a:r>
          </a:p>
          <a:p>
            <a:pPr indent="292100" algn="just">
              <a:buNone/>
            </a:pPr>
            <a:r>
              <a:rPr lang="en-US" sz="2400" dirty="0">
                <a:latin typeface="Times New Roman" panose="02020603050405020304" pitchFamily="18" charset="0"/>
                <a:cs typeface="Times New Roman" panose="02020603050405020304" pitchFamily="18" charset="0"/>
              </a:rPr>
              <a:t>Zero serious adverse effects; high adherence across all digital platforms [7].</a:t>
            </a:r>
          </a:p>
        </p:txBody>
      </p:sp>
      <p:sp>
        <p:nvSpPr>
          <p:cNvPr id="12" name="TextBox 20">
            <a:extLst>
              <a:ext uri="{FF2B5EF4-FFF2-40B4-BE49-F238E27FC236}">
                <a16:creationId xmlns:a16="http://schemas.microsoft.com/office/drawing/2014/main" id="{2824F58F-0116-4A49-C463-75D9E549C95F}"/>
              </a:ext>
            </a:extLst>
          </p:cNvPr>
          <p:cNvSpPr txBox="1">
            <a:spLocks noChangeArrowheads="1"/>
          </p:cNvSpPr>
          <p:nvPr/>
        </p:nvSpPr>
        <p:spPr bwMode="auto">
          <a:xfrm>
            <a:off x="557224" y="20576851"/>
            <a:ext cx="6324515" cy="733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marL="228600" indent="-228600" algn="just">
              <a:buFont typeface="Wingdings" panose="05000000000000000000" pitchFamily="2" charset="2"/>
              <a:buChar char="Ü"/>
            </a:pPr>
            <a:r>
              <a:rPr lang="en-US" sz="2200" b="1" dirty="0">
                <a:latin typeface="Times New Roman" panose="02020603050405020304" pitchFamily="18" charset="0"/>
                <a:cs typeface="Times New Roman" panose="02020603050405020304" pitchFamily="18" charset="0"/>
              </a:rPr>
              <a:t>Overcoming Treatment Barriers</a:t>
            </a:r>
          </a:p>
          <a:p>
            <a:pPr indent="238125" algn="just">
              <a:buNone/>
            </a:pPr>
            <a:r>
              <a:rPr lang="en-US" sz="2200" dirty="0">
                <a:latin typeface="Times New Roman" panose="02020603050405020304" pitchFamily="18" charset="0"/>
                <a:cs typeface="Times New Roman" panose="02020603050405020304" pitchFamily="18" charset="0"/>
              </a:rPr>
              <a:t>Addressing side effects and accessibility issues of conventional therapy [2].</a:t>
            </a:r>
          </a:p>
          <a:p>
            <a:pPr marL="228600" indent="-228600" algn="just">
              <a:buFont typeface="Wingdings" panose="05000000000000000000" pitchFamily="2" charset="2"/>
              <a:buChar char="Ü"/>
            </a:pPr>
            <a:endParaRPr lang="en-US" sz="22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200" b="1" dirty="0">
                <a:latin typeface="Times New Roman" panose="02020603050405020304" pitchFamily="18" charset="0"/>
                <a:cs typeface="Times New Roman" panose="02020603050405020304" pitchFamily="18" charset="0"/>
              </a:rPr>
              <a:t>Addressing Static Limits</a:t>
            </a:r>
          </a:p>
          <a:p>
            <a:pPr indent="238125" algn="just">
              <a:buNone/>
            </a:pPr>
            <a:r>
              <a:rPr lang="en-US" sz="2200" dirty="0">
                <a:latin typeface="Times New Roman" panose="02020603050405020304" pitchFamily="18" charset="0"/>
                <a:cs typeface="Times New Roman" panose="02020603050405020304" pitchFamily="18" charset="0"/>
              </a:rPr>
              <a:t>Replacing fixed-difficulty games that fail moment-to-moment ADHD variability [4].</a:t>
            </a:r>
          </a:p>
          <a:p>
            <a:pPr marL="228600" indent="-228600" algn="just">
              <a:buFont typeface="Wingdings" panose="05000000000000000000" pitchFamily="2" charset="2"/>
              <a:buChar char="Ü"/>
            </a:pPr>
            <a:endParaRPr lang="en-US" sz="22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200" b="1" dirty="0">
                <a:latin typeface="Times New Roman" panose="02020603050405020304" pitchFamily="18" charset="0"/>
                <a:cs typeface="Times New Roman" panose="02020603050405020304" pitchFamily="18" charset="0"/>
              </a:rPr>
              <a:t>Flow State Maintenance</a:t>
            </a:r>
          </a:p>
          <a:p>
            <a:pPr indent="238125" algn="just">
              <a:buNone/>
            </a:pPr>
            <a:r>
              <a:rPr lang="en-US" sz="2200" dirty="0">
                <a:latin typeface="Times New Roman" panose="02020603050405020304" pitchFamily="18" charset="0"/>
                <a:cs typeface="Times New Roman" panose="02020603050405020304" pitchFamily="18" charset="0"/>
              </a:rPr>
              <a:t> Utilizing real-time adjustments to keep users in the optimal "Flow Zone" [5].</a:t>
            </a:r>
          </a:p>
          <a:p>
            <a:pPr marL="228600" indent="-228600" algn="just">
              <a:buFont typeface="Wingdings" panose="05000000000000000000" pitchFamily="2" charset="2"/>
              <a:buChar char="Ü"/>
            </a:pPr>
            <a:endParaRPr lang="en-US" sz="22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200" b="1" dirty="0">
                <a:latin typeface="Times New Roman" panose="02020603050405020304" pitchFamily="18" charset="0"/>
                <a:cs typeface="Times New Roman" panose="02020603050405020304" pitchFamily="18" charset="0"/>
              </a:rPr>
              <a:t>Evidence Synthesis</a:t>
            </a:r>
          </a:p>
          <a:p>
            <a:pPr indent="238125" algn="just">
              <a:buNone/>
            </a:pPr>
            <a:r>
              <a:rPr lang="en-US" sz="2200" dirty="0">
                <a:latin typeface="Times New Roman" panose="02020603050405020304" pitchFamily="18" charset="0"/>
                <a:cs typeface="Times New Roman" panose="02020603050405020304" pitchFamily="18" charset="0"/>
              </a:rPr>
              <a:t>Consolidating fragmented data on algorithmic personalization and clinical outcomes [7].</a:t>
            </a:r>
          </a:p>
          <a:p>
            <a:pPr marL="228600" indent="-228600" algn="just">
              <a:buFont typeface="Wingdings" panose="05000000000000000000" pitchFamily="2" charset="2"/>
              <a:buChar char="Ü"/>
            </a:pPr>
            <a:endParaRPr lang="en-US" sz="22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Ü"/>
            </a:pPr>
            <a:r>
              <a:rPr lang="en-US" sz="2200" b="1" dirty="0">
                <a:latin typeface="Times New Roman" panose="02020603050405020304" pitchFamily="18" charset="0"/>
                <a:cs typeface="Times New Roman" panose="02020603050405020304" pitchFamily="18" charset="0"/>
              </a:rPr>
              <a:t>Cross-Disciplinary Trends</a:t>
            </a:r>
          </a:p>
          <a:p>
            <a:pPr indent="238125" algn="just">
              <a:buNone/>
            </a:pPr>
            <a:r>
              <a:rPr lang="en-US" sz="2200" dirty="0">
                <a:latin typeface="Times New Roman" panose="02020603050405020304" pitchFamily="18" charset="0"/>
                <a:cs typeface="Times New Roman" panose="02020603050405020304" pitchFamily="18" charset="0"/>
              </a:rPr>
              <a:t>Applying personalization principles seen in broader chronic disease management [8].</a:t>
            </a:r>
          </a:p>
        </p:txBody>
      </p:sp>
      <p:sp>
        <p:nvSpPr>
          <p:cNvPr id="4" name="TextBox 3">
            <a:extLst>
              <a:ext uri="{FF2B5EF4-FFF2-40B4-BE49-F238E27FC236}">
                <a16:creationId xmlns:a16="http://schemas.microsoft.com/office/drawing/2014/main" id="{787D56FB-5E4D-3CA3-A0E1-099938FB605E}"/>
              </a:ext>
            </a:extLst>
          </p:cNvPr>
          <p:cNvSpPr txBox="1"/>
          <p:nvPr/>
        </p:nvSpPr>
        <p:spPr>
          <a:xfrm>
            <a:off x="728906" y="3756373"/>
            <a:ext cx="19874208" cy="3293209"/>
          </a:xfrm>
          <a:prstGeom prst="rect">
            <a:avLst/>
          </a:prstGeom>
          <a:noFill/>
        </p:spPr>
        <p:txBody>
          <a:bodyPr wrap="square" rtlCol="0">
            <a:spAutoFit/>
          </a:bodyPr>
          <a:lstStyle/>
          <a:p>
            <a:pPr algn="ctr"/>
            <a:r>
              <a:rPr lang="en-US" sz="4600" dirty="0">
                <a:latin typeface="Times New Roman" panose="02020603050405020304" pitchFamily="18" charset="0"/>
                <a:cs typeface="Times New Roman" panose="02020603050405020304" pitchFamily="18" charset="0"/>
              </a:rPr>
              <a:t>Personalized Serious Games for ADHD: A Systematic Review and Evidence Synthesis</a:t>
            </a:r>
          </a:p>
          <a:p>
            <a:endParaRPr lang="en-US" sz="1600" dirty="0">
              <a:cs typeface="+mj-cs"/>
            </a:endParaRPr>
          </a:p>
          <a:p>
            <a:pPr marR="32280" algn="ctr"/>
            <a:r>
              <a:rPr lang="en-US" sz="2800" kern="100" dirty="0">
                <a:latin typeface="Times New Roman" panose="02020603050405020304" pitchFamily="18" charset="0"/>
                <a:ea typeface="Calibri" panose="020F0502020204030204" pitchFamily="34" charset="0"/>
                <a:cs typeface="Times New Roman" panose="02020603050405020304" pitchFamily="18" charset="0"/>
              </a:rPr>
              <a:t>1</a:t>
            </a:r>
            <a:r>
              <a:rPr lang="en-US" sz="2800" kern="100" baseline="30000" dirty="0">
                <a:latin typeface="Times New Roman" panose="02020603050405020304" pitchFamily="18" charset="0"/>
                <a:ea typeface="Calibri" panose="020F0502020204030204" pitchFamily="34" charset="0"/>
                <a:cs typeface="Times New Roman" panose="02020603050405020304" pitchFamily="18" charset="0"/>
              </a:rPr>
              <a:t>st </a:t>
            </a:r>
            <a:r>
              <a:rPr lang="en-US" sz="2800" dirty="0">
                <a:latin typeface="Times New Roman" panose="02020603050405020304" pitchFamily="18" charset="0"/>
                <a:cs typeface="Times New Roman" panose="02020603050405020304" pitchFamily="18" charset="0"/>
              </a:rPr>
              <a:t>Mohammad Cheraghi, </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2</a:t>
            </a:r>
            <a:r>
              <a:rPr lang="en-US" sz="2800" kern="100" baseline="30000" dirty="0">
                <a:latin typeface="Times New Roman" panose="02020603050405020304" pitchFamily="18" charset="0"/>
                <a:ea typeface="Calibri" panose="020F0502020204030204" pitchFamily="34" charset="0"/>
                <a:cs typeface="Times New Roman" panose="02020603050405020304" pitchFamily="18" charset="0"/>
              </a:rPr>
              <a:t>nd</a:t>
            </a:r>
            <a:r>
              <a:rPr lang="en-US" sz="2800" dirty="0">
                <a:latin typeface="Times New Roman" panose="02020603050405020304" pitchFamily="18" charset="0"/>
                <a:cs typeface="Times New Roman" panose="02020603050405020304" pitchFamily="18" charset="0"/>
              </a:rPr>
              <a:t> Milad Hassani</a:t>
            </a:r>
            <a:r>
              <a:rPr lang="en-US" sz="2800">
                <a:latin typeface="Times New Roman" panose="02020603050405020304" pitchFamily="18" charset="0"/>
                <a:cs typeface="Times New Roman" panose="02020603050405020304" pitchFamily="18" charset="0"/>
              </a:rPr>
              <a:t>, *</a:t>
            </a:r>
            <a:r>
              <a:rPr lang="en-US" sz="2800" kern="100">
                <a:latin typeface="Times New Roman" panose="02020603050405020304" pitchFamily="18" charset="0"/>
                <a:ea typeface="Calibri" panose="020F0502020204030204" pitchFamily="34" charset="0"/>
                <a:cs typeface="Times New Roman" panose="02020603050405020304" pitchFamily="18" charset="0"/>
              </a:rPr>
              <a:t>3</a:t>
            </a:r>
            <a:r>
              <a:rPr lang="en-US" sz="2800" kern="100" baseline="30000">
                <a:latin typeface="Times New Roman" panose="02020603050405020304" pitchFamily="18" charset="0"/>
                <a:ea typeface="Calibri" panose="020F0502020204030204" pitchFamily="34" charset="0"/>
                <a:cs typeface="Times New Roman" panose="02020603050405020304" pitchFamily="18" charset="0"/>
              </a:rPr>
              <a:t>rd</a:t>
            </a:r>
            <a:r>
              <a:rPr lang="en-US" sz="280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Niloofar Mirzaei </a:t>
            </a:r>
            <a:r>
              <a:rPr lang="en-US" sz="2800" dirty="0" err="1">
                <a:latin typeface="Times New Roman" panose="02020603050405020304" pitchFamily="18" charset="0"/>
                <a:cs typeface="Times New Roman" panose="02020603050405020304" pitchFamily="18" charset="0"/>
              </a:rPr>
              <a:t>Chahardeh</a:t>
            </a:r>
            <a:endParaRPr lang="en-US" sz="500" dirty="0">
              <a:latin typeface="Times New Roman" panose="02020603050405020304" pitchFamily="18" charset="0"/>
              <a:cs typeface="Times New Roman" panose="02020603050405020304" pitchFamily="18" charset="0"/>
            </a:endParaRPr>
          </a:p>
          <a:p>
            <a:pPr marR="11240" algn="ctr"/>
            <a:r>
              <a:rPr lang="en-US" sz="2400" kern="100" dirty="0">
                <a:latin typeface="Times New Roman" panose="02020603050405020304" pitchFamily="18" charset="0"/>
                <a:ea typeface="Calibri" panose="020F0502020204030204" pitchFamily="34" charset="0"/>
                <a:cs typeface="Times New Roman" panose="02020603050405020304" pitchFamily="18" charset="0"/>
              </a:rPr>
              <a:t>1</a:t>
            </a:r>
            <a:r>
              <a:rPr lang="en-US" sz="2400" kern="100" baseline="30000" dirty="0">
                <a:latin typeface="Times New Roman" panose="02020603050405020304" pitchFamily="18" charset="0"/>
                <a:ea typeface="Calibri" panose="020F0502020204030204" pitchFamily="34" charset="0"/>
                <a:cs typeface="Times New Roman" panose="02020603050405020304" pitchFamily="18" charset="0"/>
              </a:rPr>
              <a:t>st</a:t>
            </a:r>
            <a:r>
              <a:rPr lang="en-US" sz="2400" dirty="0">
                <a:latin typeface="Times New Roman" panose="02020603050405020304" pitchFamily="18" charset="0"/>
                <a:cs typeface="Times New Roman" panose="02020603050405020304" pitchFamily="18" charset="0"/>
              </a:rPr>
              <a:t> Dept. of Computer Engineering CT.B., Islamic Azad University, Tehran, Iran</a:t>
            </a:r>
            <a:r>
              <a:rPr lang="en-US" sz="2200" dirty="0">
                <a:latin typeface="Times New Roman" panose="02020603050405020304" pitchFamily="18" charset="0"/>
                <a:cs typeface="Times New Roman" panose="02020603050405020304" pitchFamily="18" charset="0"/>
              </a:rPr>
              <a:t>, Email:</a:t>
            </a:r>
            <a:r>
              <a:rPr lang="en-US" sz="2200" dirty="0">
                <a:latin typeface="Times New Roman" panose="02020603050405020304" pitchFamily="18" charset="0"/>
                <a:ea typeface="SimSun" panose="02010600030101010101" pitchFamily="2" charset="-122"/>
              </a:rPr>
              <a:t> </a:t>
            </a:r>
            <a:r>
              <a:rPr lang="en-US" sz="2200" i="1" dirty="0">
                <a:latin typeface="Times New Roman" panose="02020603050405020304" pitchFamily="18" charset="0"/>
                <a:ea typeface="SimSun" panose="02010600030101010101" pitchFamily="2" charset="-122"/>
              </a:rPr>
              <a:t>Mohammad.Cheraghi@iau.ir</a:t>
            </a:r>
          </a:p>
          <a:p>
            <a:pPr marR="11240" algn="ctr"/>
            <a:r>
              <a:rPr lang="en-US" sz="2400" kern="100" dirty="0">
                <a:latin typeface="Times New Roman" panose="02020603050405020304" pitchFamily="18" charset="0"/>
                <a:ea typeface="Calibri" panose="020F0502020204030204" pitchFamily="34" charset="0"/>
                <a:cs typeface="Times New Roman" panose="02020603050405020304" pitchFamily="18" charset="0"/>
              </a:rPr>
              <a:t>2</a:t>
            </a:r>
            <a:r>
              <a:rPr lang="en-US" sz="2400" kern="100" baseline="30000" dirty="0">
                <a:latin typeface="Times New Roman" panose="02020603050405020304" pitchFamily="18" charset="0"/>
                <a:ea typeface="Calibri" panose="020F0502020204030204" pitchFamily="34" charset="0"/>
                <a:cs typeface="Times New Roman" panose="02020603050405020304" pitchFamily="18" charset="0"/>
              </a:rPr>
              <a:t>nd</a:t>
            </a:r>
            <a:r>
              <a:rPr lang="en-US" sz="2400" dirty="0">
                <a:latin typeface="Times New Roman" panose="02020603050405020304" pitchFamily="18" charset="0"/>
                <a:cs typeface="Times New Roman" panose="02020603050405020304" pitchFamily="18" charset="0"/>
              </a:rPr>
              <a:t> Dept. of Information and Technology Management,  College of Farabi, University of Tehran, Qom, Iran</a:t>
            </a:r>
            <a:r>
              <a:rPr lang="en-US" sz="2200" dirty="0">
                <a:latin typeface="Times New Roman" panose="02020603050405020304" pitchFamily="18" charset="0"/>
                <a:cs typeface="Times New Roman" panose="02020603050405020304" pitchFamily="18" charset="0"/>
              </a:rPr>
              <a:t>, Email: </a:t>
            </a:r>
            <a:r>
              <a:rPr lang="en-US" sz="2200" i="1" dirty="0">
                <a:latin typeface="Times New Roman" panose="02020603050405020304" pitchFamily="18" charset="0"/>
                <a:ea typeface="SimSun" panose="02010600030101010101" pitchFamily="2" charset="-122"/>
              </a:rPr>
              <a:t>Miladhassani@ut.ac.ir</a:t>
            </a:r>
          </a:p>
          <a:p>
            <a:pPr marR="11240" algn="ctr"/>
            <a:r>
              <a:rPr lang="en-US" sz="2400" kern="100" dirty="0">
                <a:latin typeface="Times New Roman" panose="02020603050405020304" pitchFamily="18" charset="0"/>
                <a:ea typeface="Calibri" panose="020F0502020204030204" pitchFamily="34" charset="0"/>
                <a:cs typeface="Times New Roman" panose="02020603050405020304" pitchFamily="18" charset="0"/>
              </a:rPr>
              <a:t>*3</a:t>
            </a:r>
            <a:r>
              <a:rPr lang="en-US" sz="2400" kern="100" baseline="30000" dirty="0">
                <a:latin typeface="Times New Roman" panose="02020603050405020304" pitchFamily="18" charset="0"/>
                <a:ea typeface="Calibri" panose="020F0502020204030204" pitchFamily="34" charset="0"/>
                <a:cs typeface="Times New Roman" panose="02020603050405020304" pitchFamily="18" charset="0"/>
              </a:rPr>
              <a:t>rd </a:t>
            </a:r>
            <a:r>
              <a:rPr lang="en-US" sz="2400" dirty="0">
                <a:latin typeface="Times New Roman" panose="02020603050405020304" pitchFamily="18" charset="0"/>
                <a:cs typeface="Times New Roman" panose="02020603050405020304" pitchFamily="18" charset="0"/>
              </a:rPr>
              <a:t>Dept. of Computer Engineering SR.C., Islamic Azad University Tehran, Iran</a:t>
            </a:r>
            <a:r>
              <a:rPr lang="en-US" sz="2200" dirty="0">
                <a:latin typeface="Times New Roman" panose="02020603050405020304" pitchFamily="18" charset="0"/>
                <a:cs typeface="Times New Roman" panose="02020603050405020304" pitchFamily="18" charset="0"/>
              </a:rPr>
              <a:t>, Email: </a:t>
            </a:r>
            <a:r>
              <a:rPr lang="en-US" sz="2200" i="1" dirty="0">
                <a:latin typeface="Times New Roman" panose="02020603050405020304" pitchFamily="18" charset="0"/>
                <a:cs typeface="Times New Roman" panose="02020603050405020304" pitchFamily="18" charset="0"/>
              </a:rPr>
              <a:t>Niloofar.Mirzaeichahardeh@iau.ir  </a:t>
            </a:r>
            <a:r>
              <a:rPr lang="en-US" sz="2200" kern="100" dirty="0">
                <a:latin typeface="Times New Roman" panose="02020603050405020304" pitchFamily="18" charset="0"/>
                <a:ea typeface="Calibri" panose="020F0502020204030204" pitchFamily="34"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Corresponding author)</a:t>
            </a:r>
            <a:endParaRPr lang="en-US" sz="2200" dirty="0">
              <a:cs typeface="+mj-cs"/>
            </a:endParaRPr>
          </a:p>
        </p:txBody>
      </p:sp>
      <p:pic>
        <p:nvPicPr>
          <p:cNvPr id="1026" name="Picture 2">
            <a:extLst>
              <a:ext uri="{FF2B5EF4-FFF2-40B4-BE49-F238E27FC236}">
                <a16:creationId xmlns:a16="http://schemas.microsoft.com/office/drawing/2014/main" id="{27B2E6EE-AF12-EF84-2F03-3C175C4BC2C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73826" y="15007486"/>
            <a:ext cx="6134655" cy="343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B0318B9D-2B91-5FAD-21D4-8E876049AD9C}"/>
              </a:ext>
            </a:extLst>
          </p:cNvPr>
          <p:cNvSpPr txBox="1"/>
          <p:nvPr/>
        </p:nvSpPr>
        <p:spPr>
          <a:xfrm>
            <a:off x="8067170" y="18453003"/>
            <a:ext cx="5347966" cy="307777"/>
          </a:xfrm>
          <a:prstGeom prst="rect">
            <a:avLst/>
          </a:prstGeom>
          <a:noFill/>
        </p:spPr>
        <p:txBody>
          <a:bodyPr wrap="square">
            <a:spAutoFit/>
          </a:bodyPr>
          <a:lstStyle/>
          <a:p>
            <a:pPr algn="ctr"/>
            <a:r>
              <a:rPr lang="en-US" sz="1400" dirty="0">
                <a:latin typeface="Times New Roman" panose="02020603050405020304" pitchFamily="18" charset="0"/>
                <a:cs typeface="Times New Roman" panose="02020603050405020304" pitchFamily="18" charset="0"/>
              </a:rPr>
              <a:t>Fig. </a:t>
            </a:r>
            <a:r>
              <a:rPr lang="fa-IR" sz="1400" dirty="0">
                <a:latin typeface="Times New Roman" panose="02020603050405020304" pitchFamily="18" charset="0"/>
                <a:cs typeface="Times New Roman" panose="02020603050405020304" pitchFamily="18" charset="0"/>
              </a:rPr>
              <a:t>1</a:t>
            </a:r>
            <a:r>
              <a:rPr lang="en-US" sz="1400" dirty="0">
                <a:latin typeface="Times New Roman" panose="02020603050405020304" pitchFamily="18" charset="0"/>
                <a:cs typeface="Times New Roman" panose="02020603050405020304" pitchFamily="18" charset="0"/>
              </a:rPr>
              <a:t>. PRISMA 2020 flow diagram of the study selection process.</a:t>
            </a:r>
            <a:endParaRPr lang="fa-I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6055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1243</TotalTime>
  <Words>745</Words>
  <Application>Microsoft Office PowerPoint</Application>
  <PresentationFormat>Custom</PresentationFormat>
  <Paragraphs>69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Times New Roman</vt:lpstr>
      <vt:lpstr>Wingdings</vt:lpstr>
      <vt:lpstr>Office Theme</vt:lpstr>
      <vt:lpstr>PowerPoint Presentation</vt:lpstr>
    </vt:vector>
  </TitlesOfParts>
  <Company>Office07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 Customer</dc:creator>
  <cp:lastModifiedBy>Mohammad Cheraghi</cp:lastModifiedBy>
  <cp:revision>137</cp:revision>
  <dcterms:created xsi:type="dcterms:W3CDTF">2010-02-19T19:33:34Z</dcterms:created>
  <dcterms:modified xsi:type="dcterms:W3CDTF">2026-05-18T12:38:28Z</dcterms:modified>
</cp:coreProperties>
</file>